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modernComment_111_8B993BEF.xml" ContentType="application/vnd.ms-powerpoint.comments+xml"/>
  <Override PartName="/ppt/comments/modernComment_10E_53A93E91.xml" ContentType="application/vnd.ms-powerpoint.comments+xml"/>
  <Override PartName="/ppt/comments/modernComment_10F_13C20C81.xml" ContentType="application/vnd.ms-powerpoint.comments+xml"/>
  <Override PartName="/ppt/comments/modernComment_110_8367CFEE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268" r:id="rId5"/>
    <p:sldId id="275" r:id="rId6"/>
    <p:sldId id="277" r:id="rId7"/>
    <p:sldId id="267" r:id="rId8"/>
    <p:sldId id="273" r:id="rId9"/>
    <p:sldId id="269" r:id="rId10"/>
    <p:sldId id="270" r:id="rId11"/>
    <p:sldId id="271" r:id="rId12"/>
    <p:sldId id="272" r:id="rId13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F2C187D-FA1F-99D6-6E5D-EDF2473E4A2C}" name="Behringer, Rebecca (VDOT)" initials="B(" userId="S::rebecca.behringer@vdot.virginia.gov::6ede7cae-0820-4320-b4e7-4c84d3710d2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xwell, JoAnne P (VDOT)" initials="MJP(" lastIdx="1" clrIdx="0">
    <p:extLst>
      <p:ext uri="{19B8F6BF-5375-455C-9EA6-DF929625EA0E}">
        <p15:presenceInfo xmlns:p15="http://schemas.microsoft.com/office/powerpoint/2012/main" userId="S-1-5-21-3102109963-2641124013-111641105-6115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3793"/>
    <a:srgbClr val="6EFA3C"/>
    <a:srgbClr val="77E74F"/>
    <a:srgbClr val="22F2E8"/>
    <a:srgbClr val="E4A612"/>
    <a:srgbClr val="B1132F"/>
    <a:srgbClr val="40BAB3"/>
    <a:srgbClr val="2D6244"/>
    <a:srgbClr val="94BB1E"/>
    <a:srgbClr val="7E85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0798"/>
  </p:normalViewPr>
  <p:slideViewPr>
    <p:cSldViewPr>
      <p:cViewPr varScale="1">
        <p:scale>
          <a:sx n="82" d="100"/>
          <a:sy n="82" d="100"/>
        </p:scale>
        <p:origin x="720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omments/modernComment_10E_53A93E9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F40521F-5524-4332-977F-4E3D952B52FD}" authorId="{3F2C187D-FA1F-99D6-6E5D-EDF2473E4A2C}" created="2023-06-06T20:07:10.662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403600529" sldId="270"/>
      <ac:picMk id="9" creationId="{00000000-0000-0000-0000-000000000000}"/>
    </ac:deMkLst>
    <p188:txBody>
      <a:bodyPr/>
      <a:lstStyle/>
      <a:p>
        <a:r>
          <a:rPr lang="en-US"/>
          <a:t>Much of this is now incorrect and I am unable to change the text.
Pros - 
-Re-purpose train trestle piers
-Relatively short spans across the Appomattox (90')
-Original Plan was to start the FLT here
-Reduced number of property owners
-2-span bridge
-Avoids VOF easement property
Cons - 
-Significant archeological resources on the southern bank of the Appomattox River in this location
-Protection of archeology site raises serious constructability concerns
-Additional cost for wetland impacts
-Use of historic piers could be a a costly engineering challenge</a:t>
        </a:r>
      </a:p>
    </p188:txBody>
  </p188:cm>
</p188:cmLst>
</file>

<file path=ppt/comments/modernComment_10F_13C20C8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451D645-C743-41F4-A8C4-3802CCEB4F9A}" authorId="{3F2C187D-FA1F-99D6-6E5D-EDF2473E4A2C}" created="2023-06-06T20:10:20.758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31484289" sldId="271"/>
      <ac:picMk id="7" creationId="{00000000-0000-0000-0000-000000000000}"/>
    </ac:deMkLst>
    <p188:replyLst>
      <p188:reply id="{559BC903-AAA3-4988-A970-F6ED1D8FB35A}" authorId="{3F2C187D-FA1F-99D6-6E5D-EDF2473E4A2C}" created="2023-06-06T20:12:05.775">
        <p188:txBody>
          <a:bodyPr/>
          <a:lstStyle/>
          <a:p>
            <a:r>
              <a:rPr lang="en-US"/>
              <a:t>cons - 
MAY need additional bridge over fleets branch (not certain)
under pros - 
most of this new alignment is either already within public right of way, or soon to be donated as such.</a:t>
            </a:r>
          </a:p>
        </p188:txBody>
      </p188:reply>
    </p188:replyLst>
    <p188:txBody>
      <a:bodyPr/>
      <a:lstStyle/>
      <a:p>
        <a:r>
          <a:rPr lang="en-US"/>
          <a:t>change "eliminated" to "GREATLY REDUCED"</a:t>
        </a:r>
      </a:p>
    </p188:txBody>
  </p188:cm>
</p188:cmLst>
</file>

<file path=ppt/comments/modernComment_110_8367CFE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0AB2898-008F-4ABD-B480-D2D1882911C7}" authorId="{3F2C187D-FA1F-99D6-6E5D-EDF2473E4A2C}" created="2023-06-06T20:13:15.745">
    <pc:sldMkLst xmlns:pc="http://schemas.microsoft.com/office/powerpoint/2013/main/command">
      <pc:docMk/>
      <pc:sldMk cId="2204618734" sldId="272"/>
    </pc:sldMkLst>
    <p188:replyLst>
      <p188:reply id="{B94466FD-4794-4F93-A482-8695AF763307}" authorId="{3F2C187D-FA1F-99D6-6E5D-EDF2473E4A2C}" created="2023-06-06T20:16:03.685">
        <p188:txBody>
          <a:bodyPr/>
          <a:lstStyle/>
          <a:p>
            <a:r>
              <a:rPr lang="en-US"/>
              <a:t>recommend changing the bulleted text on the left to:
The environmental study area has been expanded to encompass both new alternatives​ and field studies are underway
Conceptual bridge design including use of existing piers underway
Results of field studies will soon indicate the best path forward.</a:t>
            </a:r>
          </a:p>
        </p188:txBody>
      </p188:reply>
      <p188:reply id="{3F9A07EB-F85F-4F61-AFFE-7454A2BFC939}" authorId="{3F2C187D-FA1F-99D6-6E5D-EDF2473E4A2C}" created="2023-06-06T20:16:15.607">
        <p188:txBody>
          <a:bodyPr/>
          <a:lstStyle/>
          <a:p>
            <a:r>
              <a:rPr lang="en-US"/>
              <a:t>remove "meet with VSU"</a:t>
            </a:r>
          </a:p>
        </p188:txBody>
      </p188:reply>
    </p188:replyLst>
    <p188:txBody>
      <a:bodyPr/>
      <a:lstStyle/>
      <a:p>
        <a:r>
          <a:rPr lang="en-US"/>
          <a:t>Recommend removing the box with scenarios as those are MOSTLY  INCORRECT as of today.</a:t>
        </a:r>
      </a:p>
    </p188:txBody>
  </p188:cm>
</p188:cmLst>
</file>

<file path=ppt/comments/modernComment_111_8B993BE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C1A9E66-4622-4F3B-B0F3-E233CC4796A9}" authorId="{3F2C187D-FA1F-99D6-6E5D-EDF2473E4A2C}" created="2023-06-06T19:58:39.374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342075375" sldId="273"/>
      <ac:spMk id="7" creationId="{00000000-0000-0000-0000-000000000000}"/>
      <ac:txMk cp="114" len="44">
        <ac:context len="267" hash="1584045257"/>
      </ac:txMk>
    </ac:txMkLst>
    <p188:pos x="3105873" y="2527139"/>
    <p188:txBody>
      <a:bodyPr/>
      <a:lstStyle/>
      <a:p>
        <a:r>
          <a:rPr lang="en-US"/>
          <a:t>Recommend rewriting to: 
-Switchback needed due to steep grade
-Surveys identified a large archeological site within the project corridor.
-Every Blue Dot indicates a positive location​ for artifacts 
-Exploring avoidance alternatives to minimize any adverse effects on this archeology site. 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2E408EA3-5B62-4EA5-B2C4-277918848C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3980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BF1D95CF-A65D-4D54-BDE0-7BC24E4ECD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6711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50" y="2763215"/>
            <a:ext cx="4991100" cy="13315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57DFD5-6371-410C-A822-8EE9061B78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3246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553200" y="3810000"/>
            <a:ext cx="5232400" cy="20574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679A0CA3-F894-E845-A9DF-D7A2587EDF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876799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876798" cy="469106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FB63A-21CB-4A4B-8459-1638A80B45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3246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2145A41A-CCA6-C142-9007-8D084F698D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1" y="273050"/>
            <a:ext cx="4876799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05602" y="1435101"/>
            <a:ext cx="4876798" cy="469106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FB63A-21CB-4A4B-8459-1638A80B45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3246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FB4119A0-5B6B-2448-AF0E-21893EC6E4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876799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876798" cy="469106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FB63A-21CB-4A4B-8459-1638A80B45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096000" y="-12698"/>
            <a:ext cx="3111500" cy="322818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9093200" y="2"/>
            <a:ext cx="3111500" cy="3228180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096000" y="3096420"/>
            <a:ext cx="3111500" cy="3228180"/>
          </a:xfrm>
          <a:solidFill>
            <a:schemeClr val="bg1">
              <a:lumMod val="50000"/>
            </a:schemeClr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9093200" y="3096420"/>
            <a:ext cx="3111500" cy="3228180"/>
          </a:xfrm>
          <a:solidFill>
            <a:schemeClr val="bg1">
              <a:lumMod val="65000"/>
            </a:schemeClr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069C9084-3E34-5747-A9FF-86DC7B7EB2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4800" y="273050"/>
            <a:ext cx="4876799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54801" y="1435101"/>
            <a:ext cx="4876798" cy="469106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FB63A-21CB-4A4B-8459-1638A80B45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0" y="-12698"/>
            <a:ext cx="3111500" cy="322818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997200" y="2"/>
            <a:ext cx="3111500" cy="3228180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0" y="3096420"/>
            <a:ext cx="3111500" cy="3228180"/>
          </a:xfrm>
          <a:solidFill>
            <a:schemeClr val="bg1">
              <a:lumMod val="50000"/>
            </a:schemeClr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2997200" y="3096420"/>
            <a:ext cx="3111500" cy="3228180"/>
          </a:xfrm>
          <a:solidFill>
            <a:schemeClr val="bg1">
              <a:lumMod val="65000"/>
            </a:schemeClr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4C835784-1329-A849-9592-4F75E201D3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82952" y="381001"/>
            <a:ext cx="2603496" cy="2715420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FB63A-21CB-4A4B-8459-1638A80B45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0" y="-12698"/>
            <a:ext cx="3073400" cy="318865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096000" y="2"/>
            <a:ext cx="3061159" cy="3175951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3073400" y="3182066"/>
            <a:ext cx="3028950" cy="3142534"/>
          </a:xfrm>
          <a:solidFill>
            <a:schemeClr val="bg1">
              <a:lumMod val="50000"/>
            </a:schemeClr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9175750" y="3182066"/>
            <a:ext cx="3028950" cy="3142534"/>
          </a:xfrm>
          <a:solidFill>
            <a:schemeClr val="bg1">
              <a:lumMod val="65000"/>
            </a:schemeClr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6"/>
          </p:nvPr>
        </p:nvSpPr>
        <p:spPr>
          <a:xfrm>
            <a:off x="9385304" y="381001"/>
            <a:ext cx="2603496" cy="2715420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7"/>
          </p:nvPr>
        </p:nvSpPr>
        <p:spPr>
          <a:xfrm>
            <a:off x="355604" y="3429000"/>
            <a:ext cx="2603496" cy="2715420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8"/>
          </p:nvPr>
        </p:nvSpPr>
        <p:spPr>
          <a:xfrm>
            <a:off x="6324831" y="3429000"/>
            <a:ext cx="2603496" cy="2715420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09625882-5A05-2449-A81C-26FA736DC3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82952" y="381000"/>
            <a:ext cx="2603496" cy="5714999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FB63A-21CB-4A4B-8459-1638A80B45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0" y="-12698"/>
            <a:ext cx="3073400" cy="633729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096000" y="2"/>
            <a:ext cx="3061159" cy="6324598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6"/>
          </p:nvPr>
        </p:nvSpPr>
        <p:spPr>
          <a:xfrm>
            <a:off x="9385304" y="381001"/>
            <a:ext cx="2603496" cy="5714998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F25DE432-BEC8-1947-A523-9C2E7A94A5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FB63A-21CB-4A4B-8459-1638A80B45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6"/>
          </p:nvPr>
        </p:nvSpPr>
        <p:spPr>
          <a:xfrm>
            <a:off x="6553200" y="2438400"/>
            <a:ext cx="5029200" cy="3200400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9"/>
          </p:nvPr>
        </p:nvSpPr>
        <p:spPr>
          <a:xfrm>
            <a:off x="-2446" y="1371600"/>
            <a:ext cx="6102350" cy="4953001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1176000" cy="5334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974C5D03-A95F-564F-B351-042DC584FE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FB63A-21CB-4A4B-8459-1638A80B45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9600" y="2438400"/>
            <a:ext cx="5029200" cy="3200400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9"/>
          </p:nvPr>
        </p:nvSpPr>
        <p:spPr>
          <a:xfrm>
            <a:off x="6096000" y="1371600"/>
            <a:ext cx="6102350" cy="4953001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1176000" cy="5334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CDE9F56B-9E9E-6648-8441-958F0C0E00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876799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876798" cy="469106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FB63A-21CB-4A4B-8459-1638A80B45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2"/>
          </p:nvPr>
        </p:nvSpPr>
        <p:spPr>
          <a:xfrm>
            <a:off x="6096000" y="0"/>
            <a:ext cx="6096000" cy="632460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5D2A8DF4-3EBD-6545-8562-0E83C8A75C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2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5" y="2514600"/>
            <a:ext cx="10614914" cy="1079499"/>
          </a:xfrm>
        </p:spPr>
        <p:txBody>
          <a:bodyPr wrap="square" lIns="0" tIns="0" rIns="0" bIns="0" anchor="b" anchorCtr="0"/>
          <a:lstStyle>
            <a:lvl1pPr algn="l">
              <a:defRPr sz="3200" b="1" cap="all">
                <a:solidFill>
                  <a:srgbClr val="0E3793"/>
                </a:solidFill>
              </a:defRPr>
            </a:lvl1pPr>
          </a:lstStyle>
          <a:p>
            <a:r>
              <a:rPr lang="en-US" dirty="0"/>
              <a:t>Name of Presentation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24043" y="5486402"/>
            <a:ext cx="6697557" cy="380999"/>
          </a:xfrm>
        </p:spPr>
        <p:txBody>
          <a:bodyPr lIns="91440" tIns="0" rIns="0" bIns="0" anchor="ctr" anchorCtr="0"/>
          <a:lstStyle>
            <a:lvl1pPr marL="0" indent="0">
              <a:buNone/>
              <a:defRPr sz="1800" b="0">
                <a:solidFill>
                  <a:srgbClr val="0E379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963084" y="5486400"/>
            <a:ext cx="60959" cy="381001"/>
          </a:xfrm>
          <a:prstGeom prst="rect">
            <a:avLst/>
          </a:prstGeom>
          <a:solidFill>
            <a:srgbClr val="FE581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401" y="457528"/>
            <a:ext cx="905598" cy="243295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C60B736-AEDE-AB43-B75F-1B9181B03502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963084" y="3610537"/>
            <a:ext cx="10614915" cy="380999"/>
          </a:xfrm>
        </p:spPr>
        <p:txBody>
          <a:bodyPr lIns="91440" tIns="0" rIns="0" bIns="0" anchor="ctr" anchorCtr="0"/>
          <a:lstStyle>
            <a:lvl1pPr marL="0" indent="0">
              <a:buNone/>
              <a:defRPr sz="1800" b="0">
                <a:solidFill>
                  <a:srgbClr val="0E379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6AD00B6-DC4F-CF43-9BCD-7180174F2A33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7721600" y="5486402"/>
            <a:ext cx="3711388" cy="380999"/>
          </a:xfrm>
        </p:spPr>
        <p:txBody>
          <a:bodyPr lIns="91440" tIns="0" rIns="0" bIns="0" anchor="ctr" anchorCtr="0"/>
          <a:lstStyle>
            <a:lvl1pPr marL="0" indent="0" algn="r">
              <a:buNone/>
              <a:defRPr sz="1200" b="0">
                <a:solidFill>
                  <a:srgbClr val="0E379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42936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FB63A-21CB-4A4B-8459-1638A80B45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2"/>
          </p:nvPr>
        </p:nvSpPr>
        <p:spPr>
          <a:xfrm>
            <a:off x="0" y="1295400"/>
            <a:ext cx="12192000" cy="502920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8" name="Title 1"/>
          <p:cNvSpPr txBox="1">
            <a:spLocks/>
          </p:cNvSpPr>
          <p:nvPr userDrawn="1"/>
        </p:nvSpPr>
        <p:spPr bwMode="auto">
          <a:xfrm>
            <a:off x="609600" y="533400"/>
            <a:ext cx="11176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408D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8000"/>
                </a:solidFill>
                <a:latin typeface="Arial" charset="0"/>
                <a:ea typeface="ＭＳ Ｐゴシック" pitchFamily="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8000"/>
                </a:solidFill>
                <a:latin typeface="Arial" charset="0"/>
                <a:ea typeface="ＭＳ Ｐゴシック" pitchFamily="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8000"/>
                </a:solidFill>
                <a:latin typeface="Arial" charset="0"/>
                <a:ea typeface="ＭＳ Ｐゴシック" pitchFamily="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8000"/>
                </a:solidFill>
                <a:latin typeface="Arial" charset="0"/>
                <a:ea typeface="ＭＳ Ｐゴシック" pitchFamily="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8000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8000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8000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8000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en-US" kern="0"/>
              <a:t>Click to edit Master title style</a:t>
            </a:r>
            <a:endParaRPr lang="en-US" kern="0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15AC5F6F-EBB0-6F49-8C96-8FAC3437C6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FB63A-21CB-4A4B-8459-1638A80B45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2"/>
          </p:nvPr>
        </p:nvSpPr>
        <p:spPr>
          <a:xfrm>
            <a:off x="0" y="1295400"/>
            <a:ext cx="12192000" cy="5029200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1176000" cy="5334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4CA808D4-F0B2-9945-9B47-97BBC94A99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FB63A-21CB-4A4B-8459-1638A80B45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Media Placeholder 5"/>
          <p:cNvSpPr>
            <a:spLocks noGrp="1"/>
          </p:cNvSpPr>
          <p:nvPr>
            <p:ph type="media" sz="quarter" idx="12"/>
          </p:nvPr>
        </p:nvSpPr>
        <p:spPr>
          <a:xfrm>
            <a:off x="0" y="1295400"/>
            <a:ext cx="12192000" cy="5029200"/>
          </a:xfrm>
        </p:spPr>
        <p:txBody>
          <a:bodyPr/>
          <a:lstStyle/>
          <a:p>
            <a:r>
              <a:rPr lang="en-US"/>
              <a:t>Click icon to add media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1176000" cy="5334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C4DDC869-E55C-2043-9BB4-AD791F9CDF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Media Placeholder 5"/>
          <p:cNvSpPr>
            <a:spLocks noGrp="1"/>
          </p:cNvSpPr>
          <p:nvPr>
            <p:ph type="media" sz="quarter" idx="11"/>
          </p:nvPr>
        </p:nvSpPr>
        <p:spPr>
          <a:xfrm>
            <a:off x="609600" y="1295400"/>
            <a:ext cx="11176000" cy="4800600"/>
          </a:xfrm>
        </p:spPr>
        <p:txBody>
          <a:bodyPr/>
          <a:lstStyle/>
          <a:p>
            <a:r>
              <a:rPr lang="en-US"/>
              <a:t>Click icon to add media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0F4FD0AC-E5B7-2449-871F-D45FF202E1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19200"/>
            <a:ext cx="5486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00" y="1219200"/>
            <a:ext cx="5486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F6647-AE92-4454-80D2-E2C2F9DF8C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1FAC938D-D8EB-194E-9FD2-C30B02D7A5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876799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0"/>
            <a:ext cx="6095999" cy="6324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876798" cy="469106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FB63A-21CB-4A4B-8459-1638A80B45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D690D1E6-AD6F-8B40-8647-E7178C48AF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F59C93-6A38-4A55-A434-A99FA1DFD3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4BE4246B-C6EF-1740-B845-BED736C082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972800" y="228600"/>
            <a:ext cx="812800" cy="5715000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100584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306E3-FDEF-49FA-A1B1-E5156458F3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1638F40F-64D6-324A-BA4E-0BD67E610E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0040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50" y="2783076"/>
            <a:ext cx="4991100" cy="13317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rgbClr val="FE58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50" y="2783076"/>
            <a:ext cx="4991100" cy="13317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6758516" cy="1079499"/>
          </a:xfrm>
        </p:spPr>
        <p:txBody>
          <a:bodyPr wrap="square" lIns="0" tIns="0" rIns="0" bIns="0" anchor="b" anchorCtr="0"/>
          <a:lstStyle>
            <a:lvl1pPr algn="l">
              <a:defRPr sz="3200" b="1" cap="all">
                <a:solidFill>
                  <a:srgbClr val="0E379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043" y="5486402"/>
            <a:ext cx="6697557" cy="380999"/>
          </a:xfrm>
        </p:spPr>
        <p:txBody>
          <a:bodyPr lIns="91440" tIns="0" rIns="0" bIns="0" anchor="ctr" anchorCtr="0"/>
          <a:lstStyle>
            <a:lvl1pPr marL="0" indent="0">
              <a:buNone/>
              <a:defRPr sz="1800" b="0">
                <a:solidFill>
                  <a:srgbClr val="0E379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963084" y="5486400"/>
            <a:ext cx="60959" cy="381001"/>
          </a:xfrm>
          <a:prstGeom prst="rect">
            <a:avLst/>
          </a:prstGeom>
          <a:solidFill>
            <a:srgbClr val="FE581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401" y="457528"/>
            <a:ext cx="905598" cy="243295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C3BF5CA-1FC9-654A-B4AD-4E05322E44EE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7721600" y="5486402"/>
            <a:ext cx="3711388" cy="380999"/>
          </a:xfrm>
        </p:spPr>
        <p:txBody>
          <a:bodyPr lIns="91440" tIns="0" rIns="0" bIns="0" anchor="ctr" anchorCtr="0"/>
          <a:lstStyle>
            <a:lvl1pPr marL="0" indent="0" algn="r">
              <a:buNone/>
              <a:defRPr sz="1200" b="0">
                <a:solidFill>
                  <a:srgbClr val="0E379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Date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Pr>
        <a:solidFill>
          <a:srgbClr val="0E3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6758516" cy="1079499"/>
          </a:xfrm>
        </p:spPr>
        <p:txBody>
          <a:bodyPr wrap="square" lIns="0" tIns="0" rIns="0" bIns="0" anchor="b" anchorCtr="0"/>
          <a:lstStyle>
            <a:lvl1pPr algn="l"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043" y="5486402"/>
            <a:ext cx="6697557" cy="380999"/>
          </a:xfrm>
        </p:spPr>
        <p:txBody>
          <a:bodyPr lIns="91440" tIns="0" rIns="0" bIns="0" anchor="ctr" anchorCtr="0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963084" y="5486400"/>
            <a:ext cx="60959" cy="381001"/>
          </a:xfrm>
          <a:prstGeom prst="rect">
            <a:avLst/>
          </a:prstGeom>
          <a:solidFill>
            <a:srgbClr val="00408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457200"/>
            <a:ext cx="914400" cy="2439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1_Section Header">
    <p:bg>
      <p:bgPr>
        <a:solidFill>
          <a:srgbClr val="FE58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6758516" cy="1079499"/>
          </a:xfrm>
        </p:spPr>
        <p:txBody>
          <a:bodyPr wrap="square" lIns="0" tIns="0" rIns="0" bIns="0" anchor="b" anchorCtr="0"/>
          <a:lstStyle>
            <a:lvl1pPr algn="l"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043" y="5486402"/>
            <a:ext cx="6697557" cy="380999"/>
          </a:xfrm>
        </p:spPr>
        <p:txBody>
          <a:bodyPr lIns="91440" tIns="0" rIns="0" bIns="0" anchor="ctr" anchorCtr="0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963084" y="5486400"/>
            <a:ext cx="60959" cy="381001"/>
          </a:xfrm>
          <a:prstGeom prst="rect">
            <a:avLst/>
          </a:prstGeom>
          <a:solidFill>
            <a:srgbClr val="00408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457200"/>
            <a:ext cx="914400" cy="2439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Section Header">
    <p:bg>
      <p:bgPr>
        <a:solidFill>
          <a:srgbClr val="E4A6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6758516" cy="1079499"/>
          </a:xfrm>
        </p:spPr>
        <p:txBody>
          <a:bodyPr wrap="square" lIns="0" tIns="0" rIns="0" bIns="0" anchor="b" anchorCtr="0"/>
          <a:lstStyle>
            <a:lvl1pPr algn="l"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043" y="5486402"/>
            <a:ext cx="6697557" cy="380999"/>
          </a:xfrm>
        </p:spPr>
        <p:txBody>
          <a:bodyPr lIns="91440" tIns="0" rIns="0" bIns="0" anchor="ctr" anchorCtr="0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963084" y="5486400"/>
            <a:ext cx="60959" cy="381001"/>
          </a:xfrm>
          <a:prstGeom prst="rect">
            <a:avLst/>
          </a:prstGeom>
          <a:solidFill>
            <a:srgbClr val="FE581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457200"/>
            <a:ext cx="914400" cy="2439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3_Section Header">
    <p:bg>
      <p:bgPr>
        <a:solidFill>
          <a:srgbClr val="B113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6758516" cy="1079499"/>
          </a:xfrm>
        </p:spPr>
        <p:txBody>
          <a:bodyPr wrap="square" lIns="0" tIns="0" rIns="0" bIns="0" anchor="b" anchorCtr="0"/>
          <a:lstStyle>
            <a:lvl1pPr algn="l"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043" y="5486402"/>
            <a:ext cx="6697557" cy="380999"/>
          </a:xfrm>
        </p:spPr>
        <p:txBody>
          <a:bodyPr lIns="91440" tIns="0" rIns="0" bIns="0" anchor="ctr" anchorCtr="0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963084" y="5486400"/>
            <a:ext cx="60959" cy="381001"/>
          </a:xfrm>
          <a:prstGeom prst="rect">
            <a:avLst/>
          </a:prstGeom>
          <a:solidFill>
            <a:srgbClr val="FE581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457200"/>
            <a:ext cx="914400" cy="2439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4_Section Header">
    <p:bg>
      <p:bgPr>
        <a:solidFill>
          <a:srgbClr val="40BA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6758516" cy="1079499"/>
          </a:xfrm>
        </p:spPr>
        <p:txBody>
          <a:bodyPr wrap="square" lIns="0" tIns="0" rIns="0" bIns="0" anchor="b" anchorCtr="0"/>
          <a:lstStyle>
            <a:lvl1pPr algn="l"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043" y="5486402"/>
            <a:ext cx="6697557" cy="380999"/>
          </a:xfrm>
        </p:spPr>
        <p:txBody>
          <a:bodyPr lIns="91440" tIns="0" rIns="0" bIns="0" anchor="ctr" anchorCtr="0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963084" y="5486400"/>
            <a:ext cx="60959" cy="381001"/>
          </a:xfrm>
          <a:prstGeom prst="rect">
            <a:avLst/>
          </a:prstGeom>
          <a:solidFill>
            <a:srgbClr val="FE581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457200"/>
            <a:ext cx="914400" cy="2439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5_Section Header">
    <p:bg>
      <p:bgPr>
        <a:solidFill>
          <a:srgbClr val="2D62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6758516" cy="1079499"/>
          </a:xfrm>
        </p:spPr>
        <p:txBody>
          <a:bodyPr wrap="square" lIns="0" tIns="0" rIns="0" bIns="0" anchor="b" anchorCtr="0"/>
          <a:lstStyle>
            <a:lvl1pPr algn="l"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043" y="5486402"/>
            <a:ext cx="6697557" cy="380999"/>
          </a:xfrm>
        </p:spPr>
        <p:txBody>
          <a:bodyPr lIns="91440" tIns="0" rIns="0" bIns="0" anchor="ctr" anchorCtr="0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963084" y="5486400"/>
            <a:ext cx="60959" cy="381001"/>
          </a:xfrm>
          <a:prstGeom prst="rect">
            <a:avLst/>
          </a:prstGeom>
          <a:solidFill>
            <a:srgbClr val="FE581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457200"/>
            <a:ext cx="914400" cy="2439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6_Section Header">
    <p:bg>
      <p:bgPr>
        <a:solidFill>
          <a:srgbClr val="94BB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6758516" cy="1079499"/>
          </a:xfrm>
        </p:spPr>
        <p:txBody>
          <a:bodyPr wrap="square" lIns="0" tIns="0" rIns="0" bIns="0" anchor="b" anchorCtr="0"/>
          <a:lstStyle>
            <a:lvl1pPr algn="l"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043" y="5486402"/>
            <a:ext cx="6697557" cy="380999"/>
          </a:xfrm>
        </p:spPr>
        <p:txBody>
          <a:bodyPr lIns="91440" tIns="0" rIns="0" bIns="0" anchor="ctr" anchorCtr="0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963084" y="5486400"/>
            <a:ext cx="60959" cy="381001"/>
          </a:xfrm>
          <a:prstGeom prst="rect">
            <a:avLst/>
          </a:prstGeom>
          <a:solidFill>
            <a:srgbClr val="FE581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457200"/>
            <a:ext cx="914400" cy="2439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7_Section Header">
    <p:bg>
      <p:bgPr>
        <a:solidFill>
          <a:srgbClr val="7E85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6758516" cy="1079499"/>
          </a:xfrm>
        </p:spPr>
        <p:txBody>
          <a:bodyPr wrap="square" lIns="0" tIns="0" rIns="0" bIns="0" anchor="b" anchorCtr="0"/>
          <a:lstStyle>
            <a:lvl1pPr algn="l"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043" y="5486402"/>
            <a:ext cx="6697557" cy="380999"/>
          </a:xfrm>
        </p:spPr>
        <p:txBody>
          <a:bodyPr lIns="91440" tIns="0" rIns="0" bIns="0" anchor="ctr" anchorCtr="0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963084" y="5486400"/>
            <a:ext cx="60959" cy="381001"/>
          </a:xfrm>
          <a:prstGeom prst="rect">
            <a:avLst/>
          </a:prstGeom>
          <a:solidFill>
            <a:srgbClr val="FE581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457200"/>
            <a:ext cx="914400" cy="2439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8_Section Header">
    <p:bg>
      <p:bgPr>
        <a:solidFill>
          <a:srgbClr val="8B8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6758516" cy="1079499"/>
          </a:xfrm>
        </p:spPr>
        <p:txBody>
          <a:bodyPr wrap="square" lIns="0" tIns="0" rIns="0" bIns="0" anchor="b" anchorCtr="0"/>
          <a:lstStyle>
            <a:lvl1pPr algn="l"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043" y="5486402"/>
            <a:ext cx="6697557" cy="380999"/>
          </a:xfrm>
        </p:spPr>
        <p:txBody>
          <a:bodyPr lIns="91440" tIns="0" rIns="0" bIns="0" anchor="ctr" anchorCtr="0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963084" y="5486400"/>
            <a:ext cx="60959" cy="381001"/>
          </a:xfrm>
          <a:prstGeom prst="rect">
            <a:avLst/>
          </a:prstGeom>
          <a:solidFill>
            <a:srgbClr val="FE581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457200"/>
            <a:ext cx="914400" cy="2439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9_Section Header">
    <p:bg>
      <p:bgPr>
        <a:solidFill>
          <a:srgbClr val="9F9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6758516" cy="1079499"/>
          </a:xfrm>
        </p:spPr>
        <p:txBody>
          <a:bodyPr wrap="square" lIns="0" tIns="0" rIns="0" bIns="0" anchor="b" anchorCtr="0"/>
          <a:lstStyle>
            <a:lvl1pPr algn="l"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043" y="5486402"/>
            <a:ext cx="6697557" cy="380999"/>
          </a:xfrm>
        </p:spPr>
        <p:txBody>
          <a:bodyPr lIns="91440" tIns="0" rIns="0" bIns="0" anchor="ctr" anchorCtr="0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963084" y="5486400"/>
            <a:ext cx="60959" cy="381001"/>
          </a:xfrm>
          <a:prstGeom prst="rect">
            <a:avLst/>
          </a:prstGeom>
          <a:solidFill>
            <a:srgbClr val="FE581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457200"/>
            <a:ext cx="914400" cy="2439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2514600"/>
            <a:ext cx="10614914" cy="1079499"/>
          </a:xfrm>
        </p:spPr>
        <p:txBody>
          <a:bodyPr wrap="square" lIns="0" tIns="0" rIns="0" bIns="0" anchor="b" anchorCtr="0"/>
          <a:lstStyle>
            <a:lvl1pPr algn="l">
              <a:defRPr sz="3200" b="1" cap="all">
                <a:solidFill>
                  <a:srgbClr val="0E379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24043" y="5486402"/>
            <a:ext cx="6697557" cy="380999"/>
          </a:xfrm>
        </p:spPr>
        <p:txBody>
          <a:bodyPr lIns="91440" tIns="0" rIns="0" bIns="0" anchor="ctr" anchorCtr="0"/>
          <a:lstStyle>
            <a:lvl1pPr marL="0" indent="0">
              <a:buNone/>
              <a:defRPr sz="1800" b="0">
                <a:solidFill>
                  <a:srgbClr val="0E379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963084" y="5486400"/>
            <a:ext cx="60959" cy="381001"/>
          </a:xfrm>
          <a:prstGeom prst="rect">
            <a:avLst/>
          </a:prstGeom>
          <a:solidFill>
            <a:srgbClr val="FE581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401" y="457528"/>
            <a:ext cx="905598" cy="243295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C60B736-AEDE-AB43-B75F-1B9181B0350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963084" y="3610537"/>
            <a:ext cx="10614915" cy="380999"/>
          </a:xfrm>
        </p:spPr>
        <p:txBody>
          <a:bodyPr lIns="91440" tIns="0" rIns="0" bIns="0" anchor="ctr" anchorCtr="0"/>
          <a:lstStyle>
            <a:lvl1pPr marL="0" indent="0">
              <a:buNone/>
              <a:defRPr sz="1800" b="0">
                <a:solidFill>
                  <a:srgbClr val="0E379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4B98D26-847C-9845-9DF6-CD64206F9E9F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7721600" y="5486402"/>
            <a:ext cx="3711388" cy="380999"/>
          </a:xfrm>
        </p:spPr>
        <p:txBody>
          <a:bodyPr lIns="91440" tIns="0" rIns="0" bIns="0" anchor="ctr" anchorCtr="0"/>
          <a:lstStyle>
            <a:lvl1pPr marL="0" indent="0" algn="r">
              <a:buNone/>
              <a:defRPr sz="1200" b="0">
                <a:solidFill>
                  <a:srgbClr val="0E379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97443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0_Section Header">
    <p:bg>
      <p:bgPr>
        <a:solidFill>
          <a:srgbClr val="A62B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6758516" cy="1079499"/>
          </a:xfrm>
        </p:spPr>
        <p:txBody>
          <a:bodyPr wrap="square" lIns="0" tIns="0" rIns="0" bIns="0" anchor="b" anchorCtr="0"/>
          <a:lstStyle>
            <a:lvl1pPr algn="l"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043" y="5486402"/>
            <a:ext cx="6697557" cy="380999"/>
          </a:xfrm>
        </p:spPr>
        <p:txBody>
          <a:bodyPr lIns="91440" tIns="0" rIns="0" bIns="0" anchor="ctr" anchorCtr="0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963084" y="5486400"/>
            <a:ext cx="60959" cy="381001"/>
          </a:xfrm>
          <a:prstGeom prst="rect">
            <a:avLst/>
          </a:prstGeom>
          <a:solidFill>
            <a:srgbClr val="FE581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457200"/>
            <a:ext cx="914400" cy="2439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Color Fill">
    <p:bg>
      <p:bgPr>
        <a:solidFill>
          <a:srgbClr val="FD58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62D7870A-C449-A54F-A88C-DFE240860D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Color Fill">
    <p:bg>
      <p:bgPr>
        <a:solidFill>
          <a:srgbClr val="A62B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505C8B59-BF9C-8D40-9DA8-D6A3A9BFFA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Color Fill">
    <p:bg>
      <p:bgPr>
        <a:solidFill>
          <a:srgbClr val="9F9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E9984F44-06D3-004B-B146-6A52893533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Color Fill">
    <p:bg>
      <p:bgPr>
        <a:solidFill>
          <a:srgbClr val="8B8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71800" y="6520544"/>
            <a:ext cx="7734299" cy="131366"/>
          </a:xfrm>
          <a:prstGeom prst="rect">
            <a:avLst/>
          </a:prstGeom>
        </p:spPr>
        <p:txBody>
          <a:bodyPr/>
          <a:lstStyle/>
          <a:p>
            <a:r>
              <a:rPr lang="en-US"/>
              <a:t>Virginia Department of Transportation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Color Fill">
    <p:bg>
      <p:bgPr>
        <a:solidFill>
          <a:srgbClr val="7E85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E2620ED1-6B52-B945-90C5-D303787B9B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Color Fill">
    <p:bg>
      <p:bgPr>
        <a:solidFill>
          <a:srgbClr val="94BB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C2FD7352-68AA-0145-965E-97D6722CDF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Color Fill">
    <p:bg>
      <p:bgPr>
        <a:solidFill>
          <a:srgbClr val="2D62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63248536-0BB9-C948-AC94-7608E3D857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Color Fill">
    <p:bg>
      <p:bgPr>
        <a:solidFill>
          <a:srgbClr val="40BA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E67272AF-E52A-D44D-9B1C-3EFE47A192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Color Fill">
    <p:bg>
      <p:bgPr>
        <a:solidFill>
          <a:srgbClr val="B113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F5236F00-CC38-6344-87B3-01B4A749F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618B0AFA-DAA8-834C-B45F-6B0498C180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Color Fill">
    <p:bg>
      <p:bgPr>
        <a:solidFill>
          <a:srgbClr val="E4A6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E7C053E1-095E-074A-B7A4-A06A9014D0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Color Fill">
    <p:bg>
      <p:bgPr>
        <a:solidFill>
          <a:srgbClr val="0E3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F8773859-50C2-BF44-8D49-874F36855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44196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23894-2F61-4C37-A959-A5AEBB6864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4648200"/>
            <a:ext cx="11176000" cy="5334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81400410-10F9-C84A-9DF3-9458A145B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3429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657600"/>
            <a:ext cx="11176000" cy="5334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AC3D8-46A2-46F8-85B9-2BE2B1EDE0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09600" y="4343400"/>
            <a:ext cx="11176000" cy="167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A1A1B182-E60A-8E4B-92A8-FF07D3A0CC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371600"/>
            <a:ext cx="12192000" cy="4953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AC3D8-46A2-46F8-85B9-2BE2B1EDE0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06A1BF83-D414-F84D-8096-BCC67E77A6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57DFD5-6371-410C-A822-8EE9061B78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3246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866C950F-6E8E-A74F-8F0F-42A1A8754E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533400"/>
            <a:ext cx="11176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57585"/>
            <a:ext cx="11176000" cy="4686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79200" y="6515387"/>
            <a:ext cx="4064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800" smtClean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fld id="{E5A7BD8E-398B-4885-B8B4-FE8D9333EDD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6324600"/>
            <a:ext cx="12192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1828800" y="6515386"/>
            <a:ext cx="0" cy="13652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D581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86D9B5CE-2B4D-FC4B-966E-7FF925A8D9F2}"/>
              </a:ext>
            </a:extLst>
          </p:cNvPr>
          <p:cNvPicPr>
            <a:picLocks noChangeAspect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01" y="6462000"/>
            <a:ext cx="905598" cy="24329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5E14340-22A0-3D47-94AC-8C9BF49481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4623" y="6416675"/>
            <a:ext cx="60187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Virginia Department of Transportation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714" r:id="rId2"/>
    <p:sldLayoutId id="2147483662" r:id="rId3"/>
    <p:sldLayoutId id="2147483715" r:id="rId4"/>
    <p:sldLayoutId id="2147483661" r:id="rId5"/>
    <p:sldLayoutId id="2147483668" r:id="rId6"/>
    <p:sldLayoutId id="2147483675" r:id="rId7"/>
    <p:sldLayoutId id="2147483665" r:id="rId8"/>
    <p:sldLayoutId id="2147483666" r:id="rId9"/>
    <p:sldLayoutId id="2147483712" r:id="rId10"/>
    <p:sldLayoutId id="2147483689" r:id="rId11"/>
    <p:sldLayoutId id="2147483699" r:id="rId12"/>
    <p:sldLayoutId id="2147483690" r:id="rId13"/>
    <p:sldLayoutId id="2147483711" r:id="rId14"/>
    <p:sldLayoutId id="2147483691" r:id="rId15"/>
    <p:sldLayoutId id="2147483698" r:id="rId16"/>
    <p:sldLayoutId id="2147483696" r:id="rId17"/>
    <p:sldLayoutId id="2147483697" r:id="rId18"/>
    <p:sldLayoutId id="2147483692" r:id="rId19"/>
    <p:sldLayoutId id="2147483693" r:id="rId20"/>
    <p:sldLayoutId id="2147483694" r:id="rId21"/>
    <p:sldLayoutId id="2147483695" r:id="rId22"/>
    <p:sldLayoutId id="2147483678" r:id="rId23"/>
    <p:sldLayoutId id="2147483663" r:id="rId24"/>
    <p:sldLayoutId id="2147483667" r:id="rId25"/>
    <p:sldLayoutId id="2147483669" r:id="rId26"/>
    <p:sldLayoutId id="2147483670" r:id="rId27"/>
    <p:sldLayoutId id="2147483671" r:id="rId28"/>
    <p:sldLayoutId id="2147483673" r:id="rId29"/>
    <p:sldLayoutId id="2147483676" r:id="rId30"/>
    <p:sldLayoutId id="2147483713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700" r:id="rId41"/>
    <p:sldLayoutId id="2147483701" r:id="rId42"/>
    <p:sldLayoutId id="2147483702" r:id="rId43"/>
    <p:sldLayoutId id="2147483703" r:id="rId44"/>
    <p:sldLayoutId id="2147483704" r:id="rId45"/>
    <p:sldLayoutId id="2147483705" r:id="rId46"/>
    <p:sldLayoutId id="2147483706" r:id="rId47"/>
    <p:sldLayoutId id="2147483707" r:id="rId48"/>
    <p:sldLayoutId id="2147483708" r:id="rId49"/>
    <p:sldLayoutId id="2147483709" r:id="rId50"/>
    <p:sldLayoutId id="2147483710" r:id="rId5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408D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8000"/>
          </a:solidFill>
          <a:latin typeface="Arial" charset="0"/>
          <a:ea typeface="ＭＳ Ｐゴシック" pitchFamily="1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8000"/>
          </a:solidFill>
          <a:latin typeface="Arial" charset="0"/>
          <a:ea typeface="ＭＳ Ｐゴシック" pitchFamily="1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8000"/>
          </a:solidFill>
          <a:latin typeface="Arial" charset="0"/>
          <a:ea typeface="ＭＳ Ｐゴシック" pitchFamily="1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8000"/>
          </a:solidFill>
          <a:latin typeface="Arial" charset="0"/>
          <a:ea typeface="ＭＳ Ｐゴシック" pitchFamily="1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8000"/>
          </a:solidFill>
          <a:latin typeface="Arial" charset="0"/>
          <a:ea typeface="ＭＳ Ｐゴシック" pitchFamily="1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8000"/>
          </a:solidFill>
          <a:latin typeface="Arial" charset="0"/>
          <a:ea typeface="ＭＳ Ｐゴシック" pitchFamily="1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8000"/>
          </a:solidFill>
          <a:latin typeface="Arial" charset="0"/>
          <a:ea typeface="ＭＳ Ｐゴシック" pitchFamily="1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8000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 sz="2400" b="1">
          <a:solidFill>
            <a:srgbClr val="FE5815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defRPr sz="2000" b="1">
          <a:solidFill>
            <a:srgbClr val="00408D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bg2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bg2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bg2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00408D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00408D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00408D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00408D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microsoft.com/office/2018/10/relationships/comments" Target="../comments/modernComment_111_8B993BEF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microsoft.com/office/2018/10/relationships/comments" Target="../comments/modernComment_10E_53A93E91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microsoft.com/office/2018/10/relationships/comments" Target="../comments/modernComment_10F_13C20C8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10_8367CFEE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448133"/>
            <a:ext cx="5715000" cy="533400"/>
          </a:xfrm>
        </p:spPr>
        <p:txBody>
          <a:bodyPr/>
          <a:lstStyle/>
          <a:p>
            <a:r>
              <a:rPr lang="en-US" dirty="0"/>
              <a:t>DB#1 – Northern Section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Virginia Department of Transportation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78005" y="914400"/>
            <a:ext cx="4343400" cy="1348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hangingPunct="1">
              <a:spcBef>
                <a:spcPct val="20000"/>
              </a:spcBef>
            </a:pPr>
            <a:r>
              <a:rPr lang="en-US" sz="2400" b="1" u="sng" kern="0" dirty="0">
                <a:solidFill>
                  <a:srgbClr val="0E3793"/>
                </a:solidFill>
                <a:latin typeface="Arial"/>
                <a:ea typeface="ＭＳ Ｐゴシック"/>
              </a:rPr>
              <a:t>Status</a:t>
            </a:r>
          </a:p>
          <a:p>
            <a:pPr marL="342900" lvl="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b="1" kern="0" dirty="0">
                <a:solidFill>
                  <a:srgbClr val="FE5815"/>
                </a:solidFill>
                <a:latin typeface="Arial"/>
                <a:ea typeface="ＭＳ Ｐゴシック"/>
                <a:sym typeface="Wingdings" panose="05000000000000000000" pitchFamily="2" charset="2"/>
              </a:rPr>
              <a:t>Advertised: Dec. 2022</a:t>
            </a:r>
          </a:p>
          <a:p>
            <a:pPr marL="342900" lvl="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b="1" kern="0" dirty="0">
                <a:solidFill>
                  <a:srgbClr val="FE5815"/>
                </a:solidFill>
                <a:latin typeface="Arial"/>
                <a:ea typeface="ＭＳ Ｐゴシック"/>
                <a:sym typeface="Wingdings" panose="05000000000000000000" pitchFamily="2" charset="2"/>
              </a:rPr>
              <a:t>Awarded: April 2023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56A053-1556-D3A5-2244-406923419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449283"/>
            <a:ext cx="3048000" cy="24268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C0D433-5B07-9E44-54DC-8DCEF8933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1" y="3048000"/>
            <a:ext cx="3048000" cy="3068252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CEDBE376-2CDF-4E24-28BA-5E210502F045}"/>
              </a:ext>
            </a:extLst>
          </p:cNvPr>
          <p:cNvSpPr txBox="1">
            <a:spLocks/>
          </p:cNvSpPr>
          <p:nvPr/>
        </p:nvSpPr>
        <p:spPr bwMode="auto">
          <a:xfrm>
            <a:off x="609600" y="2895600"/>
            <a:ext cx="5715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408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8000"/>
                </a:solidFill>
                <a:latin typeface="Arial" charset="0"/>
                <a:ea typeface="ＭＳ Ｐゴシック" pitchFamily="1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8000"/>
                </a:solidFill>
                <a:latin typeface="Arial" charset="0"/>
                <a:ea typeface="ＭＳ Ｐゴシック" pitchFamily="1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8000"/>
                </a:solidFill>
                <a:latin typeface="Arial" charset="0"/>
                <a:ea typeface="ＭＳ Ｐゴシック" pitchFamily="1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8000"/>
                </a:solidFill>
                <a:latin typeface="Arial" charset="0"/>
                <a:ea typeface="ＭＳ Ｐゴシック" pitchFamily="1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8000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8000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8000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8000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en-US" kern="0" dirty="0"/>
              <a:t>DB#2 – Southern </a:t>
            </a:r>
            <a:r>
              <a:rPr lang="en-US" kern="0" dirty="0">
                <a:solidFill>
                  <a:schemeClr val="accent4"/>
                </a:solidFill>
              </a:rPr>
              <a:t>Section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3E717E-1146-CC29-F40E-B402AA35175A}"/>
              </a:ext>
            </a:extLst>
          </p:cNvPr>
          <p:cNvSpPr/>
          <p:nvPr/>
        </p:nvSpPr>
        <p:spPr>
          <a:xfrm>
            <a:off x="578004" y="3416010"/>
            <a:ext cx="5746596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hangingPunct="1">
              <a:spcBef>
                <a:spcPct val="20000"/>
              </a:spcBef>
            </a:pPr>
            <a:r>
              <a:rPr lang="en-US" sz="2400" b="1" u="sng" kern="0" dirty="0">
                <a:solidFill>
                  <a:srgbClr val="0E3793"/>
                </a:solidFill>
                <a:latin typeface="Arial"/>
                <a:ea typeface="ＭＳ Ｐゴシック"/>
              </a:rPr>
              <a:t>Status</a:t>
            </a:r>
          </a:p>
          <a:p>
            <a:pPr marL="342900" lvl="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b="1" kern="0" dirty="0">
                <a:solidFill>
                  <a:srgbClr val="FE5815"/>
                </a:solidFill>
                <a:latin typeface="Arial"/>
                <a:ea typeface="ＭＳ Ｐゴシック"/>
                <a:sym typeface="Wingdings" panose="05000000000000000000" pitchFamily="2" charset="2"/>
              </a:rPr>
              <a:t>Alignment </a:t>
            </a:r>
            <a:r>
              <a:rPr lang="en-US" sz="800" b="1" kern="0" dirty="0">
                <a:solidFill>
                  <a:schemeClr val="accent4"/>
                </a:solidFill>
                <a:latin typeface="Arial"/>
                <a:ea typeface="ＭＳ Ｐゴシック"/>
                <a:sym typeface="Wingdings" panose="05000000000000000000" pitchFamily="2" charset="2"/>
              </a:rPr>
              <a:t>(more discussion to follow)</a:t>
            </a:r>
            <a:endParaRPr lang="en-US" sz="2400" b="1" kern="0" dirty="0">
              <a:solidFill>
                <a:srgbClr val="FE5815"/>
              </a:solidFill>
              <a:latin typeface="Arial"/>
              <a:ea typeface="ＭＳ Ｐゴシック"/>
              <a:sym typeface="Wingdings" panose="05000000000000000000" pitchFamily="2" charset="2"/>
            </a:endParaRP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b="1" kern="0" dirty="0">
                <a:solidFill>
                  <a:srgbClr val="FE5815"/>
                </a:solidFill>
                <a:latin typeface="Arial"/>
                <a:ea typeface="ＭＳ Ｐゴシック"/>
                <a:sym typeface="Wingdings" panose="05000000000000000000" pitchFamily="2" charset="2"/>
              </a:rPr>
              <a:t>Environmental concerns</a:t>
            </a:r>
            <a:r>
              <a:rPr lang="en-US" sz="800" b="1" kern="0" dirty="0">
                <a:solidFill>
                  <a:schemeClr val="accent4"/>
                </a:solidFill>
                <a:latin typeface="Arial"/>
                <a:ea typeface="ＭＳ Ｐゴシック"/>
                <a:sym typeface="Wingdings" panose="05000000000000000000" pitchFamily="2" charset="2"/>
              </a:rPr>
              <a:t>(more discussion to follow)</a:t>
            </a:r>
            <a:endParaRPr lang="en-US" sz="800" b="1" kern="0" dirty="0">
              <a:solidFill>
                <a:srgbClr val="FE5815"/>
              </a:solidFill>
              <a:latin typeface="Arial"/>
              <a:ea typeface="ＭＳ Ｐゴシック"/>
              <a:sym typeface="Wingdings" panose="05000000000000000000" pitchFamily="2" charset="2"/>
            </a:endParaRPr>
          </a:p>
          <a:p>
            <a:pPr marL="342900" lvl="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b="1" kern="0" dirty="0">
                <a:solidFill>
                  <a:srgbClr val="FE5815"/>
                </a:solidFill>
                <a:latin typeface="Arial"/>
                <a:ea typeface="ＭＳ Ｐゴシック"/>
                <a:sym typeface="Wingdings" panose="05000000000000000000" pitchFamily="2" charset="2"/>
              </a:rPr>
              <a:t>RFP Advertisement Goal: May 2024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3A570B-484D-926A-9375-42AD594A4E2F}"/>
              </a:ext>
            </a:extLst>
          </p:cNvPr>
          <p:cNvSpPr txBox="1"/>
          <p:nvPr/>
        </p:nvSpPr>
        <p:spPr>
          <a:xfrm>
            <a:off x="7324493" y="2350661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Henrico County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6FA752-179A-02D6-5305-00C1BF5A276D}"/>
              </a:ext>
            </a:extLst>
          </p:cNvPr>
          <p:cNvSpPr txBox="1"/>
          <p:nvPr/>
        </p:nvSpPr>
        <p:spPr>
          <a:xfrm>
            <a:off x="6553200" y="4679806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Chesterfield County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752E67-F114-0B2D-9C95-1369DC3F93CA}"/>
              </a:ext>
            </a:extLst>
          </p:cNvPr>
          <p:cNvSpPr txBox="1"/>
          <p:nvPr/>
        </p:nvSpPr>
        <p:spPr>
          <a:xfrm>
            <a:off x="9779620" y="1370344"/>
            <a:ext cx="14347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Holly Hill Rd to </a:t>
            </a:r>
            <a:r>
              <a:rPr lang="en-US" sz="1600" b="1" dirty="0" err="1"/>
              <a:t>Walder</a:t>
            </a:r>
            <a:r>
              <a:rPr lang="en-US" sz="1600" b="1" dirty="0"/>
              <a:t> Ln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9226B1-EA74-1473-2BC8-16E7941F5E12}"/>
              </a:ext>
            </a:extLst>
          </p:cNvPr>
          <p:cNvSpPr txBox="1"/>
          <p:nvPr/>
        </p:nvSpPr>
        <p:spPr>
          <a:xfrm>
            <a:off x="9779620" y="4289738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Patton Park to W Hundred Rd</a:t>
            </a:r>
          </a:p>
        </p:txBody>
      </p:sp>
    </p:spTree>
    <p:extLst>
      <p:ext uri="{BB962C8B-B14F-4D97-AF65-F5344CB8AC3E}">
        <p14:creationId xmlns:p14="http://schemas.microsoft.com/office/powerpoint/2010/main" val="78827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76200"/>
            <a:ext cx="11176000" cy="533400"/>
          </a:xfrm>
        </p:spPr>
        <p:txBody>
          <a:bodyPr/>
          <a:lstStyle/>
          <a:p>
            <a:r>
              <a:rPr lang="en-US" dirty="0"/>
              <a:t>DB#3 – Southern Section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Virginia Department of Transportation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33400" y="533400"/>
            <a:ext cx="4343400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hangingPunct="1">
              <a:spcBef>
                <a:spcPct val="20000"/>
              </a:spcBef>
            </a:pPr>
            <a:r>
              <a:rPr lang="en-US" sz="2400" b="1" u="sng" kern="0" dirty="0">
                <a:solidFill>
                  <a:srgbClr val="0E3793"/>
                </a:solidFill>
                <a:latin typeface="Arial"/>
                <a:ea typeface="ＭＳ Ｐゴシック"/>
              </a:rPr>
              <a:t>Segments</a:t>
            </a:r>
          </a:p>
          <a:p>
            <a:pPr marL="342900" lvl="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b="1" kern="0" dirty="0">
                <a:solidFill>
                  <a:srgbClr val="FE5815"/>
                </a:solidFill>
                <a:latin typeface="Arial"/>
                <a:ea typeface="ＭＳ Ｐゴシック"/>
                <a:sym typeface="Wingdings" panose="05000000000000000000" pitchFamily="2" charset="2"/>
              </a:rPr>
              <a:t>2C – W Hundred Rd to Chester Rd</a:t>
            </a:r>
          </a:p>
          <a:p>
            <a:pPr marL="342900" lvl="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b="1" kern="0" dirty="0">
                <a:solidFill>
                  <a:srgbClr val="FE5815"/>
                </a:solidFill>
                <a:latin typeface="Arial"/>
                <a:ea typeface="ＭＳ Ｐゴシック"/>
                <a:sym typeface="Wingdings" panose="05000000000000000000" pitchFamily="2" charset="2"/>
              </a:rPr>
              <a:t>2D – Chester Rd to Galena Ave</a:t>
            </a:r>
          </a:p>
          <a:p>
            <a:pPr marL="342900" lvl="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b="1" kern="0" dirty="0">
                <a:solidFill>
                  <a:srgbClr val="FE5815"/>
                </a:solidFill>
                <a:latin typeface="Arial"/>
                <a:ea typeface="ＭＳ Ｐゴシック"/>
                <a:sym typeface="Wingdings" panose="05000000000000000000" pitchFamily="2" charset="2"/>
              </a:rPr>
              <a:t>3A – Galena Ave to Galena Ave/US 1</a:t>
            </a:r>
          </a:p>
          <a:p>
            <a:pPr marL="342900" lvl="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b="1" kern="0" dirty="0">
                <a:solidFill>
                  <a:srgbClr val="FE5815"/>
                </a:solidFill>
                <a:latin typeface="Arial"/>
                <a:ea typeface="ＭＳ Ｐゴシック"/>
                <a:sym typeface="Wingdings" panose="05000000000000000000" pitchFamily="2" charset="2"/>
              </a:rPr>
              <a:t>3B – Galena Ave/US 1 to US 1/CSX RR Bridge</a:t>
            </a:r>
          </a:p>
          <a:p>
            <a:pPr marL="800100" lvl="1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b="1" kern="0" dirty="0">
                <a:solidFill>
                  <a:schemeClr val="accent4"/>
                </a:solidFill>
                <a:latin typeface="Arial"/>
                <a:ea typeface="ＭＳ Ｐゴシック"/>
                <a:sym typeface="Wingdings" panose="05000000000000000000" pitchFamily="2" charset="2"/>
              </a:rPr>
              <a:t>Includes UPC 118146 – Galena Ave/US 1 to Willis Rd</a:t>
            </a: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b="1" kern="0" dirty="0">
                <a:solidFill>
                  <a:srgbClr val="FE5815"/>
                </a:solidFill>
                <a:latin typeface="Arial"/>
                <a:ea typeface="ＭＳ Ｐゴシック"/>
                <a:sym typeface="Wingdings" panose="05000000000000000000" pitchFamily="2" charset="2"/>
              </a:rPr>
              <a:t>3C – US 1 / CSX Bridge to Falling Creek</a:t>
            </a: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b="1" kern="0" dirty="0">
                <a:solidFill>
                  <a:srgbClr val="FE5815"/>
                </a:solidFill>
                <a:latin typeface="Arial"/>
                <a:ea typeface="ＭＳ Ｐゴシック"/>
                <a:sym typeface="Wingdings" panose="05000000000000000000" pitchFamily="2" charset="2"/>
              </a:rPr>
              <a:t>3D – Falling Creek to Food Lion Parking lot</a:t>
            </a: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b="1" kern="0" dirty="0">
                <a:solidFill>
                  <a:srgbClr val="FE5815"/>
                </a:solidFill>
                <a:latin typeface="Arial"/>
                <a:ea typeface="ＭＳ Ｐゴシック"/>
                <a:sym typeface="Wingdings" panose="05000000000000000000" pitchFamily="2" charset="2"/>
              </a:rPr>
              <a:t>3E – Falling Creek to Food Lion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DC592F-6C01-7E7C-1144-0F21005CA7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56" r="19764"/>
          <a:stretch/>
        </p:blipFill>
        <p:spPr>
          <a:xfrm>
            <a:off x="4678971" y="1981199"/>
            <a:ext cx="3093429" cy="2840085"/>
          </a:xfrm>
          <a:prstGeom prst="rect">
            <a:avLst/>
          </a:prstGeom>
          <a:ln>
            <a:solidFill>
              <a:srgbClr val="0E3793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1E6F16-006E-6B4B-A005-4D55C82FF5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438"/>
          <a:stretch/>
        </p:blipFill>
        <p:spPr>
          <a:xfrm>
            <a:off x="7924800" y="310009"/>
            <a:ext cx="3954684" cy="5836425"/>
          </a:xfrm>
          <a:prstGeom prst="rect">
            <a:avLst/>
          </a:prstGeom>
        </p:spPr>
      </p:pic>
      <p:sp>
        <p:nvSpPr>
          <p:cNvPr id="13" name="Left Brace 12">
            <a:extLst>
              <a:ext uri="{FF2B5EF4-FFF2-40B4-BE49-F238E27FC236}">
                <a16:creationId xmlns:a16="http://schemas.microsoft.com/office/drawing/2014/main" id="{7036C404-AECC-2B7B-6CB6-4FB4B12B95F5}"/>
              </a:ext>
            </a:extLst>
          </p:cNvPr>
          <p:cNvSpPr/>
          <p:nvPr/>
        </p:nvSpPr>
        <p:spPr bwMode="auto">
          <a:xfrm>
            <a:off x="7772400" y="3200400"/>
            <a:ext cx="2286000" cy="1602192"/>
          </a:xfrm>
          <a:prstGeom prst="leftBrace">
            <a:avLst>
              <a:gd name="adj1" fmla="val 8333"/>
              <a:gd name="adj2" fmla="val 49593"/>
            </a:avLst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885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381000"/>
            <a:ext cx="11176000" cy="533400"/>
          </a:xfrm>
        </p:spPr>
        <p:txBody>
          <a:bodyPr/>
          <a:lstStyle/>
          <a:p>
            <a:r>
              <a:rPr lang="en-US" dirty="0"/>
              <a:t>DB#3 – Southern Section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Virginia Department of Transportation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62727" y="1380474"/>
            <a:ext cx="4343400" cy="2825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hangingPunct="1">
              <a:spcBef>
                <a:spcPct val="20000"/>
              </a:spcBef>
            </a:pPr>
            <a:r>
              <a:rPr lang="en-US" sz="2400" b="1" u="sng" kern="0" dirty="0">
                <a:solidFill>
                  <a:srgbClr val="0E3793"/>
                </a:solidFill>
                <a:latin typeface="Arial"/>
                <a:ea typeface="ＭＳ Ｐゴシック"/>
              </a:rPr>
              <a:t>Status</a:t>
            </a:r>
          </a:p>
          <a:p>
            <a:pPr marL="342900" lvl="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b="1" kern="0" dirty="0">
                <a:solidFill>
                  <a:srgbClr val="FE5815"/>
                </a:solidFill>
                <a:latin typeface="Arial"/>
                <a:ea typeface="ＭＳ Ｐゴシック"/>
                <a:sym typeface="Wingdings" panose="05000000000000000000" pitchFamily="2" charset="2"/>
              </a:rPr>
              <a:t>VDOT to begin coordination of SPA this summer</a:t>
            </a:r>
          </a:p>
          <a:p>
            <a:pPr marL="342900" lvl="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b="1" kern="0" dirty="0">
                <a:solidFill>
                  <a:srgbClr val="FE5815"/>
                </a:solidFill>
                <a:latin typeface="Arial"/>
                <a:ea typeface="ＭＳ Ｐゴシック"/>
                <a:sym typeface="Wingdings" panose="05000000000000000000" pitchFamily="2" charset="2"/>
              </a:rPr>
              <a:t>RFP approximately 6-9 months after DB#2 advertisement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42C1006-3F0A-C108-4EA7-B2418DCE241D}"/>
              </a:ext>
            </a:extLst>
          </p:cNvPr>
          <p:cNvGrpSpPr/>
          <p:nvPr/>
        </p:nvGrpSpPr>
        <p:grpSpPr>
          <a:xfrm>
            <a:off x="4381887" y="381000"/>
            <a:ext cx="7200513" cy="5836425"/>
            <a:chOff x="4678971" y="310009"/>
            <a:chExt cx="7200513" cy="583642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91E6F16-006E-6B4B-A005-4D55C82FF5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7438"/>
            <a:stretch/>
          </p:blipFill>
          <p:spPr>
            <a:xfrm>
              <a:off x="7924800" y="310009"/>
              <a:ext cx="3954684" cy="5836425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9C596A8-8220-AD14-FD75-2EBE4BE9E758}"/>
                </a:ext>
              </a:extLst>
            </p:cNvPr>
            <p:cNvGrpSpPr/>
            <p:nvPr/>
          </p:nvGrpSpPr>
          <p:grpSpPr>
            <a:xfrm>
              <a:off x="4678971" y="1981199"/>
              <a:ext cx="5379429" cy="2840085"/>
              <a:chOff x="4678971" y="1981199"/>
              <a:chExt cx="5379429" cy="284008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D0DC592F-6C01-7E7C-1144-0F21005CA7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656" r="19764"/>
              <a:stretch/>
            </p:blipFill>
            <p:spPr>
              <a:xfrm>
                <a:off x="4678971" y="1981199"/>
                <a:ext cx="3093429" cy="2840085"/>
              </a:xfrm>
              <a:prstGeom prst="rect">
                <a:avLst/>
              </a:prstGeom>
              <a:ln>
                <a:solidFill>
                  <a:srgbClr val="0E3793"/>
                </a:solidFill>
              </a:ln>
            </p:spPr>
          </p:pic>
          <p:sp>
            <p:nvSpPr>
              <p:cNvPr id="13" name="Left Brace 12">
                <a:extLst>
                  <a:ext uri="{FF2B5EF4-FFF2-40B4-BE49-F238E27FC236}">
                    <a16:creationId xmlns:a16="http://schemas.microsoft.com/office/drawing/2014/main" id="{7036C404-AECC-2B7B-6CB6-4FB4B12B95F5}"/>
                  </a:ext>
                </a:extLst>
              </p:cNvPr>
              <p:cNvSpPr/>
              <p:nvPr/>
            </p:nvSpPr>
            <p:spPr bwMode="auto">
              <a:xfrm>
                <a:off x="7772400" y="3200400"/>
                <a:ext cx="2286000" cy="1602192"/>
              </a:xfrm>
              <a:prstGeom prst="leftBrace">
                <a:avLst>
                  <a:gd name="adj1" fmla="val 8333"/>
                  <a:gd name="adj2" fmla="val 49593"/>
                </a:avLst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3171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381000"/>
            <a:ext cx="11176000" cy="533400"/>
          </a:xfrm>
        </p:spPr>
        <p:txBody>
          <a:bodyPr/>
          <a:lstStyle/>
          <a:p>
            <a:r>
              <a:rPr lang="en-US" dirty="0"/>
              <a:t>DB#2 – Southern Section – Appomattox River Crossing</a:t>
            </a:r>
            <a:br>
              <a:rPr lang="en-US" dirty="0"/>
            </a:br>
            <a:r>
              <a:rPr lang="en-US" dirty="0"/>
              <a:t>Cultural Resources Concerns 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Virginia Department of Transportation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456152" y="1144400"/>
            <a:ext cx="7023537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sz="2400" b="1" u="sng" kern="0" dirty="0">
                <a:solidFill>
                  <a:schemeClr val="tx2"/>
                </a:solidFill>
                <a:latin typeface="Arial"/>
                <a:ea typeface="ＭＳ Ｐゴシック"/>
              </a:rPr>
              <a:t>Originally Proposed Alignment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892" y="1600200"/>
            <a:ext cx="7582215" cy="463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08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381000"/>
            <a:ext cx="11176000" cy="533400"/>
          </a:xfrm>
        </p:spPr>
        <p:txBody>
          <a:bodyPr/>
          <a:lstStyle/>
          <a:p>
            <a:r>
              <a:rPr lang="en-US" dirty="0"/>
              <a:t>VSU Alignment – Cultural Resources Concerns 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Virginia Department of Transportation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57104" y="1066800"/>
            <a:ext cx="5161844" cy="57061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 eaLnBrk="1" hangingPunct="1">
              <a:spcBef>
                <a:spcPts val="20"/>
              </a:spcBef>
              <a:buFont typeface="Arial" panose="020B0604020202020204" pitchFamily="34" charset="0"/>
              <a:buChar char="•"/>
            </a:pPr>
            <a:r>
              <a:rPr lang="en-US" sz="2400" b="1" kern="0" dirty="0">
                <a:solidFill>
                  <a:srgbClr val="FE5815"/>
                </a:solidFill>
                <a:latin typeface="Arial"/>
                <a:ea typeface="ＭＳ Ｐゴシック"/>
                <a:sym typeface="Wingdings" panose="05000000000000000000" pitchFamily="2" charset="2"/>
              </a:rPr>
              <a:t>Switchback needed due to steep grade</a:t>
            </a:r>
            <a:endParaRPr lang="en-US" dirty="0"/>
          </a:p>
          <a:p>
            <a:pPr marL="342900" indent="-342900">
              <a:spcBef>
                <a:spcPts val="20"/>
              </a:spcBef>
              <a:buFont typeface="Arial" panose="020B0604020202020204" pitchFamily="34" charset="0"/>
              <a:buChar char="•"/>
            </a:pPr>
            <a:endParaRPr lang="en-US" sz="2400" b="1" kern="0" dirty="0">
              <a:solidFill>
                <a:srgbClr val="FE5815"/>
              </a:solidFill>
              <a:latin typeface="Arial"/>
              <a:ea typeface="ＭＳ Ｐゴシック"/>
              <a:sym typeface="Wingdings" panose="05000000000000000000" pitchFamily="2" charset="2"/>
            </a:endParaRPr>
          </a:p>
          <a:p>
            <a:pPr marL="342900" indent="-342900">
              <a:spcBef>
                <a:spcPts val="20"/>
              </a:spcBef>
              <a:buFont typeface="Arial" panose="020B0604020202020204" pitchFamily="34" charset="0"/>
              <a:buChar char="•"/>
            </a:pPr>
            <a:r>
              <a:rPr lang="en-US" sz="2400" b="1" kern="0" dirty="0">
                <a:solidFill>
                  <a:srgbClr val="FE5815"/>
                </a:solidFill>
                <a:latin typeface="Arial"/>
                <a:ea typeface="ＭＳ Ｐゴシック"/>
                <a:sym typeface="Wingdings" panose="05000000000000000000" pitchFamily="2" charset="2"/>
              </a:rPr>
              <a:t>Surveys identified a large archeological site within the project corridor.</a:t>
            </a:r>
            <a:endParaRPr lang="en-US" dirty="0"/>
          </a:p>
          <a:p>
            <a:pPr marL="342900" indent="-342900">
              <a:spcBef>
                <a:spcPts val="20"/>
              </a:spcBef>
              <a:buFont typeface="Arial" panose="020B0604020202020204" pitchFamily="34" charset="0"/>
              <a:buChar char="•"/>
            </a:pPr>
            <a:endParaRPr lang="en-US" sz="2400" b="1" kern="0" dirty="0">
              <a:solidFill>
                <a:srgbClr val="FE5815"/>
              </a:solidFill>
              <a:latin typeface="Arial"/>
              <a:ea typeface="ＭＳ Ｐゴシック"/>
              <a:sym typeface="Wingdings" panose="05000000000000000000" pitchFamily="2" charset="2"/>
            </a:endParaRPr>
          </a:p>
          <a:p>
            <a:pPr marL="342900" indent="-342900">
              <a:spcBef>
                <a:spcPts val="20"/>
              </a:spcBef>
              <a:buFont typeface="Arial" panose="020B0604020202020204" pitchFamily="34" charset="0"/>
              <a:buChar char="•"/>
            </a:pPr>
            <a:r>
              <a:rPr lang="en-US" sz="2400" b="1" kern="0" dirty="0">
                <a:solidFill>
                  <a:srgbClr val="FE5815"/>
                </a:solidFill>
                <a:latin typeface="Arial"/>
                <a:ea typeface="ＭＳ Ｐゴシック"/>
                <a:sym typeface="Wingdings" panose="05000000000000000000" pitchFamily="2" charset="2"/>
              </a:rPr>
              <a:t>Every </a:t>
            </a:r>
            <a:r>
              <a:rPr lang="en-US" sz="2400" b="1" kern="0" dirty="0">
                <a:solidFill>
                  <a:schemeClr val="tx1">
                    <a:lumMod val="40000"/>
                    <a:lumOff val="60000"/>
                  </a:schemeClr>
                </a:solidFill>
                <a:latin typeface="Arial"/>
                <a:ea typeface="ＭＳ Ｐゴシック"/>
                <a:sym typeface="Wingdings" panose="05000000000000000000" pitchFamily="2" charset="2"/>
              </a:rPr>
              <a:t>Blue Dot</a:t>
            </a:r>
            <a:r>
              <a:rPr lang="en-US" sz="2400" b="1" kern="0" dirty="0">
                <a:solidFill>
                  <a:srgbClr val="FE5815"/>
                </a:solidFill>
                <a:latin typeface="Arial"/>
                <a:ea typeface="ＭＳ Ｐゴシック"/>
                <a:sym typeface="Wingdings" panose="05000000000000000000" pitchFamily="2" charset="2"/>
              </a:rPr>
              <a:t> indicates a positive location for artifacts </a:t>
            </a:r>
            <a:endParaRPr lang="en-US">
              <a:cs typeface="Arial"/>
            </a:endParaRPr>
          </a:p>
          <a:p>
            <a:pPr marL="342900" indent="-342900">
              <a:spcBef>
                <a:spcPts val="20"/>
              </a:spcBef>
              <a:buFont typeface="Arial" panose="020B0604020202020204" pitchFamily="34" charset="0"/>
              <a:buChar char="•"/>
            </a:pPr>
            <a:endParaRPr lang="en-US" sz="2400" b="1" kern="0" dirty="0">
              <a:solidFill>
                <a:srgbClr val="FE5815"/>
              </a:solidFill>
              <a:latin typeface="Arial"/>
              <a:ea typeface="ＭＳ Ｐゴシック"/>
              <a:sym typeface="Wingdings" panose="05000000000000000000" pitchFamily="2" charset="2"/>
            </a:endParaRPr>
          </a:p>
          <a:p>
            <a:pPr marL="342900" indent="-342900">
              <a:spcBef>
                <a:spcPts val="20"/>
              </a:spcBef>
              <a:buFont typeface="Arial" panose="020B0604020202020204" pitchFamily="34" charset="0"/>
              <a:buChar char="•"/>
            </a:pPr>
            <a:r>
              <a:rPr lang="en-US" sz="2400" b="1" kern="0" dirty="0">
                <a:solidFill>
                  <a:srgbClr val="FE5815"/>
                </a:solidFill>
                <a:latin typeface="Arial"/>
                <a:ea typeface="ＭＳ Ｐゴシック"/>
                <a:sym typeface="Wingdings" panose="05000000000000000000" pitchFamily="2" charset="2"/>
              </a:rPr>
              <a:t>Exploring avoidance alternatives to minimize any adverse effects on this archeology site. </a:t>
            </a:r>
            <a:endParaRPr lang="en-US">
              <a:cs typeface="Arial"/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2400" b="1" kern="0" dirty="0">
              <a:solidFill>
                <a:srgbClr val="FE5815"/>
              </a:solidFill>
              <a:latin typeface="Arial"/>
              <a:ea typeface="ＭＳ Ｐゴシック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1247696"/>
            <a:ext cx="6773712" cy="4934394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 bwMode="auto">
          <a:xfrm>
            <a:off x="7722524" y="1388225"/>
            <a:ext cx="2011680" cy="4746568"/>
          </a:xfrm>
          <a:custGeom>
            <a:avLst/>
            <a:gdLst>
              <a:gd name="connsiteX0" fmla="*/ 789709 w 2011680"/>
              <a:gd name="connsiteY0" fmla="*/ 0 h 4746568"/>
              <a:gd name="connsiteX1" fmla="*/ 798021 w 2011680"/>
              <a:gd name="connsiteY1" fmla="*/ 49877 h 4746568"/>
              <a:gd name="connsiteX2" fmla="*/ 814647 w 2011680"/>
              <a:gd name="connsiteY2" fmla="*/ 182880 h 4746568"/>
              <a:gd name="connsiteX3" fmla="*/ 831272 w 2011680"/>
              <a:gd name="connsiteY3" fmla="*/ 731520 h 4746568"/>
              <a:gd name="connsiteX4" fmla="*/ 839585 w 2011680"/>
              <a:gd name="connsiteY4" fmla="*/ 756459 h 4746568"/>
              <a:gd name="connsiteX5" fmla="*/ 847898 w 2011680"/>
              <a:gd name="connsiteY5" fmla="*/ 955964 h 4746568"/>
              <a:gd name="connsiteX6" fmla="*/ 864523 w 2011680"/>
              <a:gd name="connsiteY6" fmla="*/ 1072342 h 4746568"/>
              <a:gd name="connsiteX7" fmla="*/ 872836 w 2011680"/>
              <a:gd name="connsiteY7" fmla="*/ 1138844 h 4746568"/>
              <a:gd name="connsiteX8" fmla="*/ 881149 w 2011680"/>
              <a:gd name="connsiteY8" fmla="*/ 1180408 h 4746568"/>
              <a:gd name="connsiteX9" fmla="*/ 889461 w 2011680"/>
              <a:gd name="connsiteY9" fmla="*/ 1255222 h 4746568"/>
              <a:gd name="connsiteX10" fmla="*/ 906087 w 2011680"/>
              <a:gd name="connsiteY10" fmla="*/ 1379913 h 4746568"/>
              <a:gd name="connsiteX11" fmla="*/ 922712 w 2011680"/>
              <a:gd name="connsiteY11" fmla="*/ 1487979 h 4746568"/>
              <a:gd name="connsiteX12" fmla="*/ 914400 w 2011680"/>
              <a:gd name="connsiteY12" fmla="*/ 1587731 h 4746568"/>
              <a:gd name="connsiteX13" fmla="*/ 889461 w 2011680"/>
              <a:gd name="connsiteY13" fmla="*/ 1604357 h 4746568"/>
              <a:gd name="connsiteX14" fmla="*/ 814647 w 2011680"/>
              <a:gd name="connsiteY14" fmla="*/ 1612670 h 4746568"/>
              <a:gd name="connsiteX15" fmla="*/ 764771 w 2011680"/>
              <a:gd name="connsiteY15" fmla="*/ 1629295 h 4746568"/>
              <a:gd name="connsiteX16" fmla="*/ 739832 w 2011680"/>
              <a:gd name="connsiteY16" fmla="*/ 1637608 h 4746568"/>
              <a:gd name="connsiteX17" fmla="*/ 706581 w 2011680"/>
              <a:gd name="connsiteY17" fmla="*/ 1645920 h 4746568"/>
              <a:gd name="connsiteX18" fmla="*/ 665018 w 2011680"/>
              <a:gd name="connsiteY18" fmla="*/ 1654233 h 4746568"/>
              <a:gd name="connsiteX19" fmla="*/ 465512 w 2011680"/>
              <a:gd name="connsiteY19" fmla="*/ 1670859 h 4746568"/>
              <a:gd name="connsiteX20" fmla="*/ 382385 w 2011680"/>
              <a:gd name="connsiteY20" fmla="*/ 1687484 h 4746568"/>
              <a:gd name="connsiteX21" fmla="*/ 349134 w 2011680"/>
              <a:gd name="connsiteY21" fmla="*/ 1695797 h 4746568"/>
              <a:gd name="connsiteX22" fmla="*/ 324196 w 2011680"/>
              <a:gd name="connsiteY22" fmla="*/ 1704110 h 4746568"/>
              <a:gd name="connsiteX23" fmla="*/ 274320 w 2011680"/>
              <a:gd name="connsiteY23" fmla="*/ 1712422 h 4746568"/>
              <a:gd name="connsiteX24" fmla="*/ 224443 w 2011680"/>
              <a:gd name="connsiteY24" fmla="*/ 1729048 h 4746568"/>
              <a:gd name="connsiteX25" fmla="*/ 199505 w 2011680"/>
              <a:gd name="connsiteY25" fmla="*/ 1737360 h 4746568"/>
              <a:gd name="connsiteX26" fmla="*/ 191192 w 2011680"/>
              <a:gd name="connsiteY26" fmla="*/ 1762299 h 4746568"/>
              <a:gd name="connsiteX27" fmla="*/ 232756 w 2011680"/>
              <a:gd name="connsiteY27" fmla="*/ 1837113 h 4746568"/>
              <a:gd name="connsiteX28" fmla="*/ 266007 w 2011680"/>
              <a:gd name="connsiteY28" fmla="*/ 1870364 h 4746568"/>
              <a:gd name="connsiteX29" fmla="*/ 274320 w 2011680"/>
              <a:gd name="connsiteY29" fmla="*/ 1895302 h 4746568"/>
              <a:gd name="connsiteX30" fmla="*/ 290945 w 2011680"/>
              <a:gd name="connsiteY30" fmla="*/ 1911928 h 4746568"/>
              <a:gd name="connsiteX31" fmla="*/ 307571 w 2011680"/>
              <a:gd name="connsiteY31" fmla="*/ 1936866 h 4746568"/>
              <a:gd name="connsiteX32" fmla="*/ 399011 w 2011680"/>
              <a:gd name="connsiteY32" fmla="*/ 1928553 h 4746568"/>
              <a:gd name="connsiteX33" fmla="*/ 448887 w 2011680"/>
              <a:gd name="connsiteY33" fmla="*/ 1911928 h 4746568"/>
              <a:gd name="connsiteX34" fmla="*/ 523701 w 2011680"/>
              <a:gd name="connsiteY34" fmla="*/ 1886990 h 4746568"/>
              <a:gd name="connsiteX35" fmla="*/ 548640 w 2011680"/>
              <a:gd name="connsiteY35" fmla="*/ 1878677 h 4746568"/>
              <a:gd name="connsiteX36" fmla="*/ 598516 w 2011680"/>
              <a:gd name="connsiteY36" fmla="*/ 1870364 h 4746568"/>
              <a:gd name="connsiteX37" fmla="*/ 640080 w 2011680"/>
              <a:gd name="connsiteY37" fmla="*/ 1862051 h 4746568"/>
              <a:gd name="connsiteX38" fmla="*/ 706581 w 2011680"/>
              <a:gd name="connsiteY38" fmla="*/ 1853739 h 4746568"/>
              <a:gd name="connsiteX39" fmla="*/ 980901 w 2011680"/>
              <a:gd name="connsiteY39" fmla="*/ 1853739 h 4746568"/>
              <a:gd name="connsiteX40" fmla="*/ 1064029 w 2011680"/>
              <a:gd name="connsiteY40" fmla="*/ 1828800 h 4746568"/>
              <a:gd name="connsiteX41" fmla="*/ 1088967 w 2011680"/>
              <a:gd name="connsiteY41" fmla="*/ 1820488 h 4746568"/>
              <a:gd name="connsiteX42" fmla="*/ 1113905 w 2011680"/>
              <a:gd name="connsiteY42" fmla="*/ 1812175 h 4746568"/>
              <a:gd name="connsiteX43" fmla="*/ 1163781 w 2011680"/>
              <a:gd name="connsiteY43" fmla="*/ 1803862 h 4746568"/>
              <a:gd name="connsiteX44" fmla="*/ 1313411 w 2011680"/>
              <a:gd name="connsiteY44" fmla="*/ 1812175 h 4746568"/>
              <a:gd name="connsiteX45" fmla="*/ 1421476 w 2011680"/>
              <a:gd name="connsiteY45" fmla="*/ 1828800 h 4746568"/>
              <a:gd name="connsiteX46" fmla="*/ 1504603 w 2011680"/>
              <a:gd name="connsiteY46" fmla="*/ 1837113 h 4746568"/>
              <a:gd name="connsiteX47" fmla="*/ 1729047 w 2011680"/>
              <a:gd name="connsiteY47" fmla="*/ 1845426 h 4746568"/>
              <a:gd name="connsiteX48" fmla="*/ 1762298 w 2011680"/>
              <a:gd name="connsiteY48" fmla="*/ 1837113 h 4746568"/>
              <a:gd name="connsiteX49" fmla="*/ 1812174 w 2011680"/>
              <a:gd name="connsiteY49" fmla="*/ 1820488 h 4746568"/>
              <a:gd name="connsiteX50" fmla="*/ 1936865 w 2011680"/>
              <a:gd name="connsiteY50" fmla="*/ 1828800 h 4746568"/>
              <a:gd name="connsiteX51" fmla="*/ 1961803 w 2011680"/>
              <a:gd name="connsiteY51" fmla="*/ 1837113 h 4746568"/>
              <a:gd name="connsiteX52" fmla="*/ 1995054 w 2011680"/>
              <a:gd name="connsiteY52" fmla="*/ 1878677 h 4746568"/>
              <a:gd name="connsiteX53" fmla="*/ 2011680 w 2011680"/>
              <a:gd name="connsiteY53" fmla="*/ 1895302 h 4746568"/>
              <a:gd name="connsiteX54" fmla="*/ 2003367 w 2011680"/>
              <a:gd name="connsiteY54" fmla="*/ 1970117 h 4746568"/>
              <a:gd name="connsiteX55" fmla="*/ 1995054 w 2011680"/>
              <a:gd name="connsiteY55" fmla="*/ 1995055 h 4746568"/>
              <a:gd name="connsiteX56" fmla="*/ 1970116 w 2011680"/>
              <a:gd name="connsiteY56" fmla="*/ 2011680 h 4746568"/>
              <a:gd name="connsiteX57" fmla="*/ 1928552 w 2011680"/>
              <a:gd name="connsiteY57" fmla="*/ 2036619 h 4746568"/>
              <a:gd name="connsiteX58" fmla="*/ 1878676 w 2011680"/>
              <a:gd name="connsiteY58" fmla="*/ 2069870 h 4746568"/>
              <a:gd name="connsiteX59" fmla="*/ 1828800 w 2011680"/>
              <a:gd name="connsiteY59" fmla="*/ 2103120 h 4746568"/>
              <a:gd name="connsiteX60" fmla="*/ 1787236 w 2011680"/>
              <a:gd name="connsiteY60" fmla="*/ 2128059 h 4746568"/>
              <a:gd name="connsiteX61" fmla="*/ 1762298 w 2011680"/>
              <a:gd name="connsiteY61" fmla="*/ 2144684 h 4746568"/>
              <a:gd name="connsiteX62" fmla="*/ 1737360 w 2011680"/>
              <a:gd name="connsiteY62" fmla="*/ 2152997 h 4746568"/>
              <a:gd name="connsiteX63" fmla="*/ 1712421 w 2011680"/>
              <a:gd name="connsiteY63" fmla="*/ 2169622 h 4746568"/>
              <a:gd name="connsiteX64" fmla="*/ 1596043 w 2011680"/>
              <a:gd name="connsiteY64" fmla="*/ 2186248 h 4746568"/>
              <a:gd name="connsiteX65" fmla="*/ 1504603 w 2011680"/>
              <a:gd name="connsiteY65" fmla="*/ 2211186 h 4746568"/>
              <a:gd name="connsiteX66" fmla="*/ 1354974 w 2011680"/>
              <a:gd name="connsiteY66" fmla="*/ 2236124 h 4746568"/>
              <a:gd name="connsiteX67" fmla="*/ 1080654 w 2011680"/>
              <a:gd name="connsiteY67" fmla="*/ 2244437 h 4746568"/>
              <a:gd name="connsiteX68" fmla="*/ 997527 w 2011680"/>
              <a:gd name="connsiteY68" fmla="*/ 2261062 h 4746568"/>
              <a:gd name="connsiteX69" fmla="*/ 947651 w 2011680"/>
              <a:gd name="connsiteY69" fmla="*/ 2277688 h 4746568"/>
              <a:gd name="connsiteX70" fmla="*/ 906087 w 2011680"/>
              <a:gd name="connsiteY70" fmla="*/ 2286000 h 4746568"/>
              <a:gd name="connsiteX71" fmla="*/ 856211 w 2011680"/>
              <a:gd name="connsiteY71" fmla="*/ 2302626 h 4746568"/>
              <a:gd name="connsiteX72" fmla="*/ 723207 w 2011680"/>
              <a:gd name="connsiteY72" fmla="*/ 2327564 h 4746568"/>
              <a:gd name="connsiteX73" fmla="*/ 365760 w 2011680"/>
              <a:gd name="connsiteY73" fmla="*/ 2335877 h 4746568"/>
              <a:gd name="connsiteX74" fmla="*/ 116378 w 2011680"/>
              <a:gd name="connsiteY74" fmla="*/ 2352502 h 4746568"/>
              <a:gd name="connsiteX75" fmla="*/ 24938 w 2011680"/>
              <a:gd name="connsiteY75" fmla="*/ 2369128 h 4746568"/>
              <a:gd name="connsiteX76" fmla="*/ 8312 w 2011680"/>
              <a:gd name="connsiteY76" fmla="*/ 2419004 h 4746568"/>
              <a:gd name="connsiteX77" fmla="*/ 0 w 2011680"/>
              <a:gd name="connsiteY77" fmla="*/ 2443942 h 4746568"/>
              <a:gd name="connsiteX78" fmla="*/ 24938 w 2011680"/>
              <a:gd name="connsiteY78" fmla="*/ 2543695 h 4746568"/>
              <a:gd name="connsiteX79" fmla="*/ 41563 w 2011680"/>
              <a:gd name="connsiteY79" fmla="*/ 2568633 h 4746568"/>
              <a:gd name="connsiteX80" fmla="*/ 49876 w 2011680"/>
              <a:gd name="connsiteY80" fmla="*/ 2593571 h 4746568"/>
              <a:gd name="connsiteX81" fmla="*/ 74814 w 2011680"/>
              <a:gd name="connsiteY81" fmla="*/ 2610197 h 4746568"/>
              <a:gd name="connsiteX82" fmla="*/ 91440 w 2011680"/>
              <a:gd name="connsiteY82" fmla="*/ 2626822 h 4746568"/>
              <a:gd name="connsiteX83" fmla="*/ 182880 w 2011680"/>
              <a:gd name="connsiteY83" fmla="*/ 2643448 h 4746568"/>
              <a:gd name="connsiteX84" fmla="*/ 232756 w 2011680"/>
              <a:gd name="connsiteY84" fmla="*/ 2660073 h 4746568"/>
              <a:gd name="connsiteX85" fmla="*/ 257694 w 2011680"/>
              <a:gd name="connsiteY85" fmla="*/ 2668386 h 4746568"/>
              <a:gd name="connsiteX86" fmla="*/ 482138 w 2011680"/>
              <a:gd name="connsiteY86" fmla="*/ 2685011 h 4746568"/>
              <a:gd name="connsiteX87" fmla="*/ 515389 w 2011680"/>
              <a:gd name="connsiteY87" fmla="*/ 2693324 h 4746568"/>
              <a:gd name="connsiteX88" fmla="*/ 631767 w 2011680"/>
              <a:gd name="connsiteY88" fmla="*/ 2701637 h 4746568"/>
              <a:gd name="connsiteX89" fmla="*/ 673331 w 2011680"/>
              <a:gd name="connsiteY89" fmla="*/ 2734888 h 4746568"/>
              <a:gd name="connsiteX90" fmla="*/ 689956 w 2011680"/>
              <a:gd name="connsiteY90" fmla="*/ 2759826 h 4746568"/>
              <a:gd name="connsiteX91" fmla="*/ 714894 w 2011680"/>
              <a:gd name="connsiteY91" fmla="*/ 2776451 h 4746568"/>
              <a:gd name="connsiteX92" fmla="*/ 731520 w 2011680"/>
              <a:gd name="connsiteY92" fmla="*/ 2793077 h 4746568"/>
              <a:gd name="connsiteX93" fmla="*/ 756458 w 2011680"/>
              <a:gd name="connsiteY93" fmla="*/ 2867891 h 4746568"/>
              <a:gd name="connsiteX94" fmla="*/ 764771 w 2011680"/>
              <a:gd name="connsiteY94" fmla="*/ 2892830 h 4746568"/>
              <a:gd name="connsiteX95" fmla="*/ 781396 w 2011680"/>
              <a:gd name="connsiteY95" fmla="*/ 2951019 h 4746568"/>
              <a:gd name="connsiteX96" fmla="*/ 798021 w 2011680"/>
              <a:gd name="connsiteY96" fmla="*/ 2975957 h 4746568"/>
              <a:gd name="connsiteX97" fmla="*/ 806334 w 2011680"/>
              <a:gd name="connsiteY97" fmla="*/ 3009208 h 4746568"/>
              <a:gd name="connsiteX98" fmla="*/ 822960 w 2011680"/>
              <a:gd name="connsiteY98" fmla="*/ 3059084 h 4746568"/>
              <a:gd name="connsiteX99" fmla="*/ 839585 w 2011680"/>
              <a:gd name="connsiteY99" fmla="*/ 3108960 h 4746568"/>
              <a:gd name="connsiteX100" fmla="*/ 856211 w 2011680"/>
              <a:gd name="connsiteY100" fmla="*/ 3158837 h 4746568"/>
              <a:gd name="connsiteX101" fmla="*/ 881149 w 2011680"/>
              <a:gd name="connsiteY101" fmla="*/ 3208713 h 4746568"/>
              <a:gd name="connsiteX102" fmla="*/ 914400 w 2011680"/>
              <a:gd name="connsiteY102" fmla="*/ 3275215 h 4746568"/>
              <a:gd name="connsiteX103" fmla="*/ 939338 w 2011680"/>
              <a:gd name="connsiteY103" fmla="*/ 3350030 h 4746568"/>
              <a:gd name="connsiteX104" fmla="*/ 964276 w 2011680"/>
              <a:gd name="connsiteY104" fmla="*/ 3424844 h 4746568"/>
              <a:gd name="connsiteX105" fmla="*/ 980901 w 2011680"/>
              <a:gd name="connsiteY105" fmla="*/ 3474720 h 4746568"/>
              <a:gd name="connsiteX106" fmla="*/ 989214 w 2011680"/>
              <a:gd name="connsiteY106" fmla="*/ 3507971 h 4746568"/>
              <a:gd name="connsiteX107" fmla="*/ 997527 w 2011680"/>
              <a:gd name="connsiteY107" fmla="*/ 3549535 h 4746568"/>
              <a:gd name="connsiteX108" fmla="*/ 1005840 w 2011680"/>
              <a:gd name="connsiteY108" fmla="*/ 3574473 h 4746568"/>
              <a:gd name="connsiteX109" fmla="*/ 1022465 w 2011680"/>
              <a:gd name="connsiteY109" fmla="*/ 3649288 h 4746568"/>
              <a:gd name="connsiteX110" fmla="*/ 1039091 w 2011680"/>
              <a:gd name="connsiteY110" fmla="*/ 3699164 h 4746568"/>
              <a:gd name="connsiteX111" fmla="*/ 1055716 w 2011680"/>
              <a:gd name="connsiteY111" fmla="*/ 3749040 h 4746568"/>
              <a:gd name="connsiteX112" fmla="*/ 1072341 w 2011680"/>
              <a:gd name="connsiteY112" fmla="*/ 3765666 h 4746568"/>
              <a:gd name="connsiteX113" fmla="*/ 1122218 w 2011680"/>
              <a:gd name="connsiteY113" fmla="*/ 3865419 h 4746568"/>
              <a:gd name="connsiteX114" fmla="*/ 1138843 w 2011680"/>
              <a:gd name="connsiteY114" fmla="*/ 3898670 h 4746568"/>
              <a:gd name="connsiteX115" fmla="*/ 1147156 w 2011680"/>
              <a:gd name="connsiteY115" fmla="*/ 3923608 h 4746568"/>
              <a:gd name="connsiteX116" fmla="*/ 1180407 w 2011680"/>
              <a:gd name="connsiteY116" fmla="*/ 3973484 h 4746568"/>
              <a:gd name="connsiteX117" fmla="*/ 1205345 w 2011680"/>
              <a:gd name="connsiteY117" fmla="*/ 4023360 h 4746568"/>
              <a:gd name="connsiteX118" fmla="*/ 1213658 w 2011680"/>
              <a:gd name="connsiteY118" fmla="*/ 4048299 h 4746568"/>
              <a:gd name="connsiteX119" fmla="*/ 1230283 w 2011680"/>
              <a:gd name="connsiteY119" fmla="*/ 4073237 h 4746568"/>
              <a:gd name="connsiteX120" fmla="*/ 1238596 w 2011680"/>
              <a:gd name="connsiteY120" fmla="*/ 4098175 h 4746568"/>
              <a:gd name="connsiteX121" fmla="*/ 1255221 w 2011680"/>
              <a:gd name="connsiteY121" fmla="*/ 4123113 h 4746568"/>
              <a:gd name="connsiteX122" fmla="*/ 1271847 w 2011680"/>
              <a:gd name="connsiteY122" fmla="*/ 4172990 h 4746568"/>
              <a:gd name="connsiteX123" fmla="*/ 1280160 w 2011680"/>
              <a:gd name="connsiteY123" fmla="*/ 4197928 h 4746568"/>
              <a:gd name="connsiteX124" fmla="*/ 1313411 w 2011680"/>
              <a:gd name="connsiteY124" fmla="*/ 4272742 h 4746568"/>
              <a:gd name="connsiteX125" fmla="*/ 1321723 w 2011680"/>
              <a:gd name="connsiteY125" fmla="*/ 4297680 h 4746568"/>
              <a:gd name="connsiteX126" fmla="*/ 1330036 w 2011680"/>
              <a:gd name="connsiteY126" fmla="*/ 4322619 h 4746568"/>
              <a:gd name="connsiteX127" fmla="*/ 1338349 w 2011680"/>
              <a:gd name="connsiteY127" fmla="*/ 4355870 h 4746568"/>
              <a:gd name="connsiteX128" fmla="*/ 1346661 w 2011680"/>
              <a:gd name="connsiteY128" fmla="*/ 4380808 h 4746568"/>
              <a:gd name="connsiteX129" fmla="*/ 1363287 w 2011680"/>
              <a:gd name="connsiteY129" fmla="*/ 4455622 h 4746568"/>
              <a:gd name="connsiteX130" fmla="*/ 1371600 w 2011680"/>
              <a:gd name="connsiteY130" fmla="*/ 4505499 h 4746568"/>
              <a:gd name="connsiteX131" fmla="*/ 1388225 w 2011680"/>
              <a:gd name="connsiteY131" fmla="*/ 4555375 h 4746568"/>
              <a:gd name="connsiteX132" fmla="*/ 1404851 w 2011680"/>
              <a:gd name="connsiteY132" fmla="*/ 4605251 h 4746568"/>
              <a:gd name="connsiteX133" fmla="*/ 1413163 w 2011680"/>
              <a:gd name="connsiteY133" fmla="*/ 4630190 h 4746568"/>
              <a:gd name="connsiteX134" fmla="*/ 1421476 w 2011680"/>
              <a:gd name="connsiteY134" fmla="*/ 4655128 h 4746568"/>
              <a:gd name="connsiteX135" fmla="*/ 1421476 w 2011680"/>
              <a:gd name="connsiteY135" fmla="*/ 4746568 h 4746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2011680" h="4746568">
                <a:moveTo>
                  <a:pt x="789709" y="0"/>
                </a:moveTo>
                <a:cubicBezTo>
                  <a:pt x="792480" y="16626"/>
                  <a:pt x="795744" y="33177"/>
                  <a:pt x="798021" y="49877"/>
                </a:cubicBezTo>
                <a:cubicBezTo>
                  <a:pt x="804058" y="94147"/>
                  <a:pt x="814647" y="182880"/>
                  <a:pt x="814647" y="182880"/>
                </a:cubicBezTo>
                <a:cubicBezTo>
                  <a:pt x="815902" y="230556"/>
                  <a:pt x="825909" y="648385"/>
                  <a:pt x="831272" y="731520"/>
                </a:cubicBezTo>
                <a:cubicBezTo>
                  <a:pt x="831836" y="740264"/>
                  <a:pt x="836814" y="748146"/>
                  <a:pt x="839585" y="756459"/>
                </a:cubicBezTo>
                <a:cubicBezTo>
                  <a:pt x="842356" y="822961"/>
                  <a:pt x="842660" y="889611"/>
                  <a:pt x="847898" y="955964"/>
                </a:cubicBezTo>
                <a:cubicBezTo>
                  <a:pt x="850982" y="995029"/>
                  <a:pt x="859662" y="1033458"/>
                  <a:pt x="864523" y="1072342"/>
                </a:cubicBezTo>
                <a:cubicBezTo>
                  <a:pt x="867294" y="1094509"/>
                  <a:pt x="869439" y="1116764"/>
                  <a:pt x="872836" y="1138844"/>
                </a:cubicBezTo>
                <a:cubicBezTo>
                  <a:pt x="874984" y="1152809"/>
                  <a:pt x="879151" y="1166421"/>
                  <a:pt x="881149" y="1180408"/>
                </a:cubicBezTo>
                <a:cubicBezTo>
                  <a:pt x="884697" y="1205247"/>
                  <a:pt x="886349" y="1230324"/>
                  <a:pt x="889461" y="1255222"/>
                </a:cubicBezTo>
                <a:cubicBezTo>
                  <a:pt x="902990" y="1363455"/>
                  <a:pt x="892999" y="1262126"/>
                  <a:pt x="906087" y="1379913"/>
                </a:cubicBezTo>
                <a:cubicBezTo>
                  <a:pt x="916803" y="1476352"/>
                  <a:pt x="905113" y="1435176"/>
                  <a:pt x="922712" y="1487979"/>
                </a:cubicBezTo>
                <a:cubicBezTo>
                  <a:pt x="919941" y="1521230"/>
                  <a:pt x="923566" y="1555649"/>
                  <a:pt x="914400" y="1587731"/>
                </a:cubicBezTo>
                <a:cubicBezTo>
                  <a:pt x="911655" y="1597338"/>
                  <a:pt x="899154" y="1601934"/>
                  <a:pt x="889461" y="1604357"/>
                </a:cubicBezTo>
                <a:cubicBezTo>
                  <a:pt x="865119" y="1610443"/>
                  <a:pt x="839585" y="1609899"/>
                  <a:pt x="814647" y="1612670"/>
                </a:cubicBezTo>
                <a:lnTo>
                  <a:pt x="764771" y="1629295"/>
                </a:lnTo>
                <a:cubicBezTo>
                  <a:pt x="756458" y="1632066"/>
                  <a:pt x="748333" y="1635483"/>
                  <a:pt x="739832" y="1637608"/>
                </a:cubicBezTo>
                <a:cubicBezTo>
                  <a:pt x="728748" y="1640379"/>
                  <a:pt x="717734" y="1643442"/>
                  <a:pt x="706581" y="1645920"/>
                </a:cubicBezTo>
                <a:cubicBezTo>
                  <a:pt x="692789" y="1648985"/>
                  <a:pt x="679072" y="1652779"/>
                  <a:pt x="665018" y="1654233"/>
                </a:cubicBezTo>
                <a:cubicBezTo>
                  <a:pt x="598640" y="1661100"/>
                  <a:pt x="465512" y="1670859"/>
                  <a:pt x="465512" y="1670859"/>
                </a:cubicBezTo>
                <a:cubicBezTo>
                  <a:pt x="437803" y="1676401"/>
                  <a:pt x="409799" y="1680630"/>
                  <a:pt x="382385" y="1687484"/>
                </a:cubicBezTo>
                <a:cubicBezTo>
                  <a:pt x="371301" y="1690255"/>
                  <a:pt x="360119" y="1692658"/>
                  <a:pt x="349134" y="1695797"/>
                </a:cubicBezTo>
                <a:cubicBezTo>
                  <a:pt x="340709" y="1698204"/>
                  <a:pt x="332750" y="1702209"/>
                  <a:pt x="324196" y="1704110"/>
                </a:cubicBezTo>
                <a:cubicBezTo>
                  <a:pt x="307743" y="1707766"/>
                  <a:pt x="290945" y="1709651"/>
                  <a:pt x="274320" y="1712422"/>
                </a:cubicBezTo>
                <a:lnTo>
                  <a:pt x="224443" y="1729048"/>
                </a:lnTo>
                <a:lnTo>
                  <a:pt x="199505" y="1737360"/>
                </a:lnTo>
                <a:cubicBezTo>
                  <a:pt x="196734" y="1745673"/>
                  <a:pt x="191192" y="1753536"/>
                  <a:pt x="191192" y="1762299"/>
                </a:cubicBezTo>
                <a:cubicBezTo>
                  <a:pt x="191192" y="1783205"/>
                  <a:pt x="228010" y="1832367"/>
                  <a:pt x="232756" y="1837113"/>
                </a:cubicBezTo>
                <a:lnTo>
                  <a:pt x="266007" y="1870364"/>
                </a:lnTo>
                <a:cubicBezTo>
                  <a:pt x="268778" y="1878677"/>
                  <a:pt x="269812" y="1887788"/>
                  <a:pt x="274320" y="1895302"/>
                </a:cubicBezTo>
                <a:cubicBezTo>
                  <a:pt x="278352" y="1902022"/>
                  <a:pt x="286049" y="1905808"/>
                  <a:pt x="290945" y="1911928"/>
                </a:cubicBezTo>
                <a:cubicBezTo>
                  <a:pt x="297186" y="1919729"/>
                  <a:pt x="302029" y="1928553"/>
                  <a:pt x="307571" y="1936866"/>
                </a:cubicBezTo>
                <a:cubicBezTo>
                  <a:pt x="338051" y="1934095"/>
                  <a:pt x="368871" y="1933872"/>
                  <a:pt x="399011" y="1928553"/>
                </a:cubicBezTo>
                <a:cubicBezTo>
                  <a:pt x="416269" y="1925507"/>
                  <a:pt x="432262" y="1917470"/>
                  <a:pt x="448887" y="1911928"/>
                </a:cubicBezTo>
                <a:lnTo>
                  <a:pt x="523701" y="1886990"/>
                </a:lnTo>
                <a:cubicBezTo>
                  <a:pt x="532014" y="1884219"/>
                  <a:pt x="539997" y="1880118"/>
                  <a:pt x="548640" y="1878677"/>
                </a:cubicBezTo>
                <a:lnTo>
                  <a:pt x="598516" y="1870364"/>
                </a:lnTo>
                <a:cubicBezTo>
                  <a:pt x="612417" y="1867836"/>
                  <a:pt x="626115" y="1864199"/>
                  <a:pt x="640080" y="1862051"/>
                </a:cubicBezTo>
                <a:cubicBezTo>
                  <a:pt x="662160" y="1858654"/>
                  <a:pt x="684414" y="1856510"/>
                  <a:pt x="706581" y="1853739"/>
                </a:cubicBezTo>
                <a:cubicBezTo>
                  <a:pt x="847065" y="1862002"/>
                  <a:pt x="843331" y="1867496"/>
                  <a:pt x="980901" y="1853739"/>
                </a:cubicBezTo>
                <a:cubicBezTo>
                  <a:pt x="998848" y="1851944"/>
                  <a:pt x="1052869" y="1832520"/>
                  <a:pt x="1064029" y="1828800"/>
                </a:cubicBezTo>
                <a:lnTo>
                  <a:pt x="1088967" y="1820488"/>
                </a:lnTo>
                <a:cubicBezTo>
                  <a:pt x="1097280" y="1817717"/>
                  <a:pt x="1105262" y="1813616"/>
                  <a:pt x="1113905" y="1812175"/>
                </a:cubicBezTo>
                <a:lnTo>
                  <a:pt x="1163781" y="1803862"/>
                </a:lnTo>
                <a:lnTo>
                  <a:pt x="1313411" y="1812175"/>
                </a:lnTo>
                <a:cubicBezTo>
                  <a:pt x="1550188" y="1829715"/>
                  <a:pt x="1295307" y="1810776"/>
                  <a:pt x="1421476" y="1828800"/>
                </a:cubicBezTo>
                <a:cubicBezTo>
                  <a:pt x="1449043" y="1832738"/>
                  <a:pt x="1476894" y="1834342"/>
                  <a:pt x="1504603" y="1837113"/>
                </a:cubicBezTo>
                <a:cubicBezTo>
                  <a:pt x="1609745" y="1872161"/>
                  <a:pt x="1536975" y="1854573"/>
                  <a:pt x="1729047" y="1845426"/>
                </a:cubicBezTo>
                <a:cubicBezTo>
                  <a:pt x="1740131" y="1842655"/>
                  <a:pt x="1751355" y="1840396"/>
                  <a:pt x="1762298" y="1837113"/>
                </a:cubicBezTo>
                <a:cubicBezTo>
                  <a:pt x="1779084" y="1832077"/>
                  <a:pt x="1812174" y="1820488"/>
                  <a:pt x="1812174" y="1820488"/>
                </a:cubicBezTo>
                <a:cubicBezTo>
                  <a:pt x="1853738" y="1823259"/>
                  <a:pt x="1895464" y="1824200"/>
                  <a:pt x="1936865" y="1828800"/>
                </a:cubicBezTo>
                <a:cubicBezTo>
                  <a:pt x="1945574" y="1829768"/>
                  <a:pt x="1954289" y="1832605"/>
                  <a:pt x="1961803" y="1837113"/>
                </a:cubicBezTo>
                <a:cubicBezTo>
                  <a:pt x="1977244" y="1846378"/>
                  <a:pt x="1984597" y="1865606"/>
                  <a:pt x="1995054" y="1878677"/>
                </a:cubicBezTo>
                <a:cubicBezTo>
                  <a:pt x="1999950" y="1884797"/>
                  <a:pt x="2006138" y="1889760"/>
                  <a:pt x="2011680" y="1895302"/>
                </a:cubicBezTo>
                <a:cubicBezTo>
                  <a:pt x="2008909" y="1920240"/>
                  <a:pt x="2007492" y="1945367"/>
                  <a:pt x="2003367" y="1970117"/>
                </a:cubicBezTo>
                <a:cubicBezTo>
                  <a:pt x="2001926" y="1978760"/>
                  <a:pt x="2000528" y="1988213"/>
                  <a:pt x="1995054" y="1995055"/>
                </a:cubicBezTo>
                <a:cubicBezTo>
                  <a:pt x="1988813" y="2002856"/>
                  <a:pt x="1977917" y="2005439"/>
                  <a:pt x="1970116" y="2011680"/>
                </a:cubicBezTo>
                <a:cubicBezTo>
                  <a:pt x="1937513" y="2037763"/>
                  <a:pt x="1971863" y="2022182"/>
                  <a:pt x="1928552" y="2036619"/>
                </a:cubicBezTo>
                <a:cubicBezTo>
                  <a:pt x="1848998" y="2116173"/>
                  <a:pt x="1950857" y="2021749"/>
                  <a:pt x="1878676" y="2069870"/>
                </a:cubicBezTo>
                <a:cubicBezTo>
                  <a:pt x="1816412" y="2111380"/>
                  <a:pt x="1888094" y="2083357"/>
                  <a:pt x="1828800" y="2103120"/>
                </a:cubicBezTo>
                <a:cubicBezTo>
                  <a:pt x="1796327" y="2135593"/>
                  <a:pt x="1830400" y="2106477"/>
                  <a:pt x="1787236" y="2128059"/>
                </a:cubicBezTo>
                <a:cubicBezTo>
                  <a:pt x="1778300" y="2132527"/>
                  <a:pt x="1771234" y="2140216"/>
                  <a:pt x="1762298" y="2144684"/>
                </a:cubicBezTo>
                <a:cubicBezTo>
                  <a:pt x="1754461" y="2148603"/>
                  <a:pt x="1745197" y="2149078"/>
                  <a:pt x="1737360" y="2152997"/>
                </a:cubicBezTo>
                <a:cubicBezTo>
                  <a:pt x="1728424" y="2157465"/>
                  <a:pt x="1721899" y="2166463"/>
                  <a:pt x="1712421" y="2169622"/>
                </a:cubicBezTo>
                <a:cubicBezTo>
                  <a:pt x="1697191" y="2174698"/>
                  <a:pt x="1604141" y="2185002"/>
                  <a:pt x="1596043" y="2186248"/>
                </a:cubicBezTo>
                <a:cubicBezTo>
                  <a:pt x="1521275" y="2197750"/>
                  <a:pt x="1587755" y="2190397"/>
                  <a:pt x="1504603" y="2211186"/>
                </a:cubicBezTo>
                <a:cubicBezTo>
                  <a:pt x="1452406" y="2224236"/>
                  <a:pt x="1417250" y="2234237"/>
                  <a:pt x="1354974" y="2236124"/>
                </a:cubicBezTo>
                <a:lnTo>
                  <a:pt x="1080654" y="2244437"/>
                </a:lnTo>
                <a:cubicBezTo>
                  <a:pt x="1052945" y="2249979"/>
                  <a:pt x="1024335" y="2252126"/>
                  <a:pt x="997527" y="2261062"/>
                </a:cubicBezTo>
                <a:cubicBezTo>
                  <a:pt x="980902" y="2266604"/>
                  <a:pt x="964835" y="2274251"/>
                  <a:pt x="947651" y="2277688"/>
                </a:cubicBezTo>
                <a:cubicBezTo>
                  <a:pt x="933796" y="2280459"/>
                  <a:pt x="919718" y="2282282"/>
                  <a:pt x="906087" y="2286000"/>
                </a:cubicBezTo>
                <a:cubicBezTo>
                  <a:pt x="889180" y="2290611"/>
                  <a:pt x="873212" y="2298376"/>
                  <a:pt x="856211" y="2302626"/>
                </a:cubicBezTo>
                <a:cubicBezTo>
                  <a:pt x="805159" y="2315389"/>
                  <a:pt x="776087" y="2325490"/>
                  <a:pt x="723207" y="2327564"/>
                </a:cubicBezTo>
                <a:cubicBezTo>
                  <a:pt x="604117" y="2332234"/>
                  <a:pt x="484909" y="2333106"/>
                  <a:pt x="365760" y="2335877"/>
                </a:cubicBezTo>
                <a:cubicBezTo>
                  <a:pt x="248030" y="2359424"/>
                  <a:pt x="378474" y="2335593"/>
                  <a:pt x="116378" y="2352502"/>
                </a:cubicBezTo>
                <a:cubicBezTo>
                  <a:pt x="100676" y="2353515"/>
                  <a:pt x="42699" y="2365576"/>
                  <a:pt x="24938" y="2369128"/>
                </a:cubicBezTo>
                <a:lnTo>
                  <a:pt x="8312" y="2419004"/>
                </a:lnTo>
                <a:lnTo>
                  <a:pt x="0" y="2443942"/>
                </a:lnTo>
                <a:cubicBezTo>
                  <a:pt x="4155" y="2468877"/>
                  <a:pt x="10299" y="2521736"/>
                  <a:pt x="24938" y="2543695"/>
                </a:cubicBezTo>
                <a:cubicBezTo>
                  <a:pt x="30480" y="2552008"/>
                  <a:pt x="37095" y="2559697"/>
                  <a:pt x="41563" y="2568633"/>
                </a:cubicBezTo>
                <a:cubicBezTo>
                  <a:pt x="45482" y="2576470"/>
                  <a:pt x="44402" y="2586729"/>
                  <a:pt x="49876" y="2593571"/>
                </a:cubicBezTo>
                <a:cubicBezTo>
                  <a:pt x="56117" y="2601372"/>
                  <a:pt x="67013" y="2603956"/>
                  <a:pt x="74814" y="2610197"/>
                </a:cubicBezTo>
                <a:cubicBezTo>
                  <a:pt x="80934" y="2615093"/>
                  <a:pt x="84720" y="2622790"/>
                  <a:pt x="91440" y="2626822"/>
                </a:cubicBezTo>
                <a:cubicBezTo>
                  <a:pt x="111675" y="2638963"/>
                  <a:pt x="173708" y="2642301"/>
                  <a:pt x="182880" y="2643448"/>
                </a:cubicBezTo>
                <a:lnTo>
                  <a:pt x="232756" y="2660073"/>
                </a:lnTo>
                <a:cubicBezTo>
                  <a:pt x="241069" y="2662844"/>
                  <a:pt x="248951" y="2667803"/>
                  <a:pt x="257694" y="2668386"/>
                </a:cubicBezTo>
                <a:cubicBezTo>
                  <a:pt x="415677" y="2678919"/>
                  <a:pt x="340873" y="2673240"/>
                  <a:pt x="482138" y="2685011"/>
                </a:cubicBezTo>
                <a:cubicBezTo>
                  <a:pt x="493222" y="2687782"/>
                  <a:pt x="504034" y="2692062"/>
                  <a:pt x="515389" y="2693324"/>
                </a:cubicBezTo>
                <a:cubicBezTo>
                  <a:pt x="554043" y="2697619"/>
                  <a:pt x="593467" y="2694878"/>
                  <a:pt x="631767" y="2701637"/>
                </a:cubicBezTo>
                <a:cubicBezTo>
                  <a:pt x="641829" y="2703413"/>
                  <a:pt x="666427" y="2726258"/>
                  <a:pt x="673331" y="2734888"/>
                </a:cubicBezTo>
                <a:cubicBezTo>
                  <a:pt x="679572" y="2742689"/>
                  <a:pt x="682892" y="2752762"/>
                  <a:pt x="689956" y="2759826"/>
                </a:cubicBezTo>
                <a:cubicBezTo>
                  <a:pt x="697020" y="2766890"/>
                  <a:pt x="707093" y="2770210"/>
                  <a:pt x="714894" y="2776451"/>
                </a:cubicBezTo>
                <a:cubicBezTo>
                  <a:pt x="721014" y="2781347"/>
                  <a:pt x="725978" y="2787535"/>
                  <a:pt x="731520" y="2793077"/>
                </a:cubicBezTo>
                <a:lnTo>
                  <a:pt x="756458" y="2867891"/>
                </a:lnTo>
                <a:cubicBezTo>
                  <a:pt x="759229" y="2876204"/>
                  <a:pt x="762646" y="2884329"/>
                  <a:pt x="764771" y="2892830"/>
                </a:cubicBezTo>
                <a:cubicBezTo>
                  <a:pt x="767435" y="2903487"/>
                  <a:pt x="775432" y="2939091"/>
                  <a:pt x="781396" y="2951019"/>
                </a:cubicBezTo>
                <a:cubicBezTo>
                  <a:pt x="785864" y="2959955"/>
                  <a:pt x="792479" y="2967644"/>
                  <a:pt x="798021" y="2975957"/>
                </a:cubicBezTo>
                <a:cubicBezTo>
                  <a:pt x="800792" y="2987041"/>
                  <a:pt x="803051" y="2998265"/>
                  <a:pt x="806334" y="3009208"/>
                </a:cubicBezTo>
                <a:cubicBezTo>
                  <a:pt x="811370" y="3025994"/>
                  <a:pt x="817418" y="3042459"/>
                  <a:pt x="822960" y="3059084"/>
                </a:cubicBezTo>
                <a:lnTo>
                  <a:pt x="839585" y="3108960"/>
                </a:lnTo>
                <a:cubicBezTo>
                  <a:pt x="839585" y="3108961"/>
                  <a:pt x="856210" y="3158836"/>
                  <a:pt x="856211" y="3158837"/>
                </a:cubicBezTo>
                <a:cubicBezTo>
                  <a:pt x="892645" y="3213489"/>
                  <a:pt x="856566" y="3154631"/>
                  <a:pt x="881149" y="3208713"/>
                </a:cubicBezTo>
                <a:cubicBezTo>
                  <a:pt x="891405" y="3231275"/>
                  <a:pt x="906563" y="3251703"/>
                  <a:pt x="914400" y="3275215"/>
                </a:cubicBezTo>
                <a:lnTo>
                  <a:pt x="939338" y="3350030"/>
                </a:lnTo>
                <a:lnTo>
                  <a:pt x="964276" y="3424844"/>
                </a:lnTo>
                <a:lnTo>
                  <a:pt x="980901" y="3474720"/>
                </a:lnTo>
                <a:cubicBezTo>
                  <a:pt x="983672" y="3485804"/>
                  <a:pt x="986736" y="3496818"/>
                  <a:pt x="989214" y="3507971"/>
                </a:cubicBezTo>
                <a:cubicBezTo>
                  <a:pt x="992279" y="3521764"/>
                  <a:pt x="994100" y="3535828"/>
                  <a:pt x="997527" y="3549535"/>
                </a:cubicBezTo>
                <a:cubicBezTo>
                  <a:pt x="999652" y="3558036"/>
                  <a:pt x="1003715" y="3565972"/>
                  <a:pt x="1005840" y="3574473"/>
                </a:cubicBezTo>
                <a:cubicBezTo>
                  <a:pt x="1017708" y="3621945"/>
                  <a:pt x="1009662" y="3606612"/>
                  <a:pt x="1022465" y="3649288"/>
                </a:cubicBezTo>
                <a:cubicBezTo>
                  <a:pt x="1027501" y="3666074"/>
                  <a:pt x="1033549" y="3682539"/>
                  <a:pt x="1039091" y="3699164"/>
                </a:cubicBezTo>
                <a:lnTo>
                  <a:pt x="1055716" y="3749040"/>
                </a:lnTo>
                <a:lnTo>
                  <a:pt x="1072341" y="3765666"/>
                </a:lnTo>
                <a:cubicBezTo>
                  <a:pt x="1114135" y="3891044"/>
                  <a:pt x="1057754" y="3736488"/>
                  <a:pt x="1122218" y="3865419"/>
                </a:cubicBezTo>
                <a:cubicBezTo>
                  <a:pt x="1127760" y="3876503"/>
                  <a:pt x="1133962" y="3887280"/>
                  <a:pt x="1138843" y="3898670"/>
                </a:cubicBezTo>
                <a:cubicBezTo>
                  <a:pt x="1142295" y="3906724"/>
                  <a:pt x="1142901" y="3915948"/>
                  <a:pt x="1147156" y="3923608"/>
                </a:cubicBezTo>
                <a:cubicBezTo>
                  <a:pt x="1156860" y="3941075"/>
                  <a:pt x="1174088" y="3954528"/>
                  <a:pt x="1180407" y="3973484"/>
                </a:cubicBezTo>
                <a:cubicBezTo>
                  <a:pt x="1201303" y="4036170"/>
                  <a:pt x="1173115" y="3958899"/>
                  <a:pt x="1205345" y="4023360"/>
                </a:cubicBezTo>
                <a:cubicBezTo>
                  <a:pt x="1209264" y="4031198"/>
                  <a:pt x="1209739" y="4040461"/>
                  <a:pt x="1213658" y="4048299"/>
                </a:cubicBezTo>
                <a:cubicBezTo>
                  <a:pt x="1218126" y="4057235"/>
                  <a:pt x="1225815" y="4064301"/>
                  <a:pt x="1230283" y="4073237"/>
                </a:cubicBezTo>
                <a:cubicBezTo>
                  <a:pt x="1234202" y="4081074"/>
                  <a:pt x="1234677" y="4090338"/>
                  <a:pt x="1238596" y="4098175"/>
                </a:cubicBezTo>
                <a:cubicBezTo>
                  <a:pt x="1243064" y="4107111"/>
                  <a:pt x="1251163" y="4113984"/>
                  <a:pt x="1255221" y="4123113"/>
                </a:cubicBezTo>
                <a:cubicBezTo>
                  <a:pt x="1262339" y="4139128"/>
                  <a:pt x="1266305" y="4156364"/>
                  <a:pt x="1271847" y="4172990"/>
                </a:cubicBezTo>
                <a:cubicBezTo>
                  <a:pt x="1274618" y="4181303"/>
                  <a:pt x="1275300" y="4190637"/>
                  <a:pt x="1280160" y="4197928"/>
                </a:cubicBezTo>
                <a:cubicBezTo>
                  <a:pt x="1306505" y="4237446"/>
                  <a:pt x="1293627" y="4213391"/>
                  <a:pt x="1313411" y="4272742"/>
                </a:cubicBezTo>
                <a:lnTo>
                  <a:pt x="1321723" y="4297680"/>
                </a:lnTo>
                <a:cubicBezTo>
                  <a:pt x="1324494" y="4305993"/>
                  <a:pt x="1327911" y="4314118"/>
                  <a:pt x="1330036" y="4322619"/>
                </a:cubicBezTo>
                <a:cubicBezTo>
                  <a:pt x="1332807" y="4333703"/>
                  <a:pt x="1335210" y="4344885"/>
                  <a:pt x="1338349" y="4355870"/>
                </a:cubicBezTo>
                <a:cubicBezTo>
                  <a:pt x="1340756" y="4364295"/>
                  <a:pt x="1344254" y="4372383"/>
                  <a:pt x="1346661" y="4380808"/>
                </a:cubicBezTo>
                <a:cubicBezTo>
                  <a:pt x="1353333" y="4404159"/>
                  <a:pt x="1359001" y="4432049"/>
                  <a:pt x="1363287" y="4455622"/>
                </a:cubicBezTo>
                <a:cubicBezTo>
                  <a:pt x="1366302" y="4472205"/>
                  <a:pt x="1367512" y="4489147"/>
                  <a:pt x="1371600" y="4505499"/>
                </a:cubicBezTo>
                <a:cubicBezTo>
                  <a:pt x="1375850" y="4522500"/>
                  <a:pt x="1382683" y="4538750"/>
                  <a:pt x="1388225" y="4555375"/>
                </a:cubicBezTo>
                <a:lnTo>
                  <a:pt x="1404851" y="4605251"/>
                </a:lnTo>
                <a:lnTo>
                  <a:pt x="1413163" y="4630190"/>
                </a:lnTo>
                <a:cubicBezTo>
                  <a:pt x="1415934" y="4638503"/>
                  <a:pt x="1421476" y="4646366"/>
                  <a:pt x="1421476" y="4655128"/>
                </a:cubicBezTo>
                <a:lnTo>
                  <a:pt x="1421476" y="4746568"/>
                </a:lnTo>
              </a:path>
            </a:pathLst>
          </a:cu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207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381000"/>
            <a:ext cx="11176000" cy="533400"/>
          </a:xfrm>
        </p:spPr>
        <p:txBody>
          <a:bodyPr/>
          <a:lstStyle/>
          <a:p>
            <a:r>
              <a:rPr lang="en-US" dirty="0"/>
              <a:t>VSU Alignment –  Possible Avoidance Alternatives 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Virginia Department of Transportation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087" y="990600"/>
            <a:ext cx="8574313" cy="526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12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381000"/>
            <a:ext cx="11176000" cy="533400"/>
          </a:xfrm>
        </p:spPr>
        <p:txBody>
          <a:bodyPr/>
          <a:lstStyle/>
          <a:p>
            <a:r>
              <a:rPr lang="en-US" dirty="0"/>
              <a:t>VSU Alignment – </a:t>
            </a:r>
            <a:r>
              <a:rPr lang="en-US" dirty="0">
                <a:solidFill>
                  <a:srgbClr val="6EFA3C"/>
                </a:solidFill>
              </a:rPr>
              <a:t>Green Alignment</a:t>
            </a:r>
            <a:r>
              <a:rPr lang="en-US" dirty="0">
                <a:solidFill>
                  <a:srgbClr val="77E74F"/>
                </a:solidFill>
              </a:rPr>
              <a:t> </a:t>
            </a:r>
            <a:r>
              <a:rPr lang="en-US" dirty="0">
                <a:solidFill>
                  <a:srgbClr val="0E3793"/>
                </a:solidFill>
              </a:rPr>
              <a:t>(Pros/Cons)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Virginia Department of Transportation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0423" y="997690"/>
            <a:ext cx="7010400" cy="53495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AA0775F-7CDE-4778-3477-82996B687D85}"/>
              </a:ext>
            </a:extLst>
          </p:cNvPr>
          <p:cNvSpPr/>
          <p:nvPr/>
        </p:nvSpPr>
        <p:spPr>
          <a:xfrm>
            <a:off x="157104" y="1066800"/>
            <a:ext cx="4776141" cy="564462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800" kern="0" dirty="0">
                <a:latin typeface="Arial"/>
                <a:ea typeface="ＭＳ Ｐゴシック"/>
                <a:sym typeface="Wingdings" panose="05000000000000000000" pitchFamily="2" charset="2"/>
              </a:rPr>
              <a:t>Pros - </a:t>
            </a:r>
            <a:endParaRPr lang="en-US" sz="1800" dirty="0">
              <a:solidFill>
                <a:srgbClr val="0060AA"/>
              </a:solidFill>
              <a:latin typeface="Arial"/>
              <a:ea typeface="ＭＳ Ｐゴシック"/>
              <a:cs typeface="Arial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kern="0" dirty="0">
                <a:latin typeface="Arial"/>
                <a:ea typeface="ＭＳ Ｐゴシック"/>
                <a:sym typeface="Wingdings" panose="05000000000000000000" pitchFamily="2" charset="2"/>
              </a:rPr>
              <a:t>Re-purpose historic train trestle piers</a:t>
            </a:r>
            <a:endParaRPr lang="en-US" sz="1600">
              <a:cs typeface="Arial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kern="0" dirty="0">
                <a:latin typeface="Arial"/>
                <a:ea typeface="ＭＳ Ｐゴシック"/>
                <a:cs typeface="Arial"/>
              </a:rPr>
              <a:t>Relatively short spans across the Appomattox (90')</a:t>
            </a:r>
            <a:endParaRPr lang="en-US" sz="1600">
              <a:cs typeface="Arial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kern="0" dirty="0">
                <a:latin typeface="Arial"/>
                <a:ea typeface="ＭＳ Ｐゴシック"/>
                <a:sym typeface="Wingdings" panose="05000000000000000000" pitchFamily="2" charset="2"/>
              </a:rPr>
              <a:t>Original Plan was to start the FLT here</a:t>
            </a:r>
            <a:endParaRPr lang="en-US" sz="1600">
              <a:cs typeface="Arial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kern="0" dirty="0">
                <a:latin typeface="Arial"/>
                <a:ea typeface="ＭＳ Ｐゴシック"/>
                <a:sym typeface="Wingdings" panose="05000000000000000000" pitchFamily="2" charset="2"/>
              </a:rPr>
              <a:t>Reduced number of property owners</a:t>
            </a:r>
            <a:endParaRPr lang="en-US" sz="1600">
              <a:cs typeface="Arial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kern="0" dirty="0">
                <a:latin typeface="Arial"/>
                <a:ea typeface="ＭＳ Ｐゴシック"/>
                <a:sym typeface="Wingdings" panose="05000000000000000000" pitchFamily="2" charset="2"/>
              </a:rPr>
              <a:t>2-span bridge</a:t>
            </a:r>
            <a:endParaRPr lang="en-US" sz="1600">
              <a:cs typeface="Arial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kern="0" dirty="0">
                <a:latin typeface="Arial"/>
                <a:ea typeface="ＭＳ Ｐゴシック"/>
                <a:cs typeface="Arial"/>
              </a:rPr>
              <a:t>Avoids VOF easement property</a:t>
            </a:r>
            <a:br>
              <a:rPr lang="en-US" sz="1600" dirty="0"/>
            </a:br>
            <a:endParaRPr lang="en-US" sz="1800">
              <a:cs typeface="Arial" charset="0"/>
            </a:endParaRPr>
          </a:p>
          <a:p>
            <a:r>
              <a:rPr lang="en-US" sz="1800" kern="0" dirty="0">
                <a:latin typeface="Arial"/>
                <a:ea typeface="ＭＳ Ｐゴシック"/>
                <a:cs typeface="Arial"/>
              </a:rPr>
              <a:t>Cons - </a:t>
            </a:r>
            <a:endParaRPr lang="en-US" sz="1800">
              <a:cs typeface="Arial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kern="0" dirty="0">
                <a:latin typeface="Arial"/>
                <a:ea typeface="ＭＳ Ｐゴシック"/>
                <a:sym typeface="Wingdings" panose="05000000000000000000" pitchFamily="2" charset="2"/>
              </a:rPr>
              <a:t>Significant archeological resources on the southern bank of the Appomattox River in this location</a:t>
            </a:r>
            <a:endParaRPr lang="en-US" sz="1600">
              <a:cs typeface="Arial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kern="0" dirty="0">
                <a:latin typeface="Arial"/>
                <a:ea typeface="ＭＳ Ｐゴシック"/>
                <a:sym typeface="Wingdings" panose="05000000000000000000" pitchFamily="2" charset="2"/>
              </a:rPr>
              <a:t>Protection of archeology site raises serious constructability concerns</a:t>
            </a:r>
            <a:endParaRPr lang="en-US" sz="1600">
              <a:cs typeface="Arial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kern="0" dirty="0">
                <a:latin typeface="Arial"/>
                <a:ea typeface="ＭＳ Ｐゴシック"/>
                <a:sym typeface="Wingdings" panose="05000000000000000000" pitchFamily="2" charset="2"/>
              </a:rPr>
              <a:t>Additional cost for wetland impacts</a:t>
            </a:r>
            <a:endParaRPr lang="en-US" sz="1600">
              <a:cs typeface="Arial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kern="0" dirty="0">
                <a:latin typeface="Arial"/>
                <a:ea typeface="ＭＳ Ｐゴシック"/>
                <a:sym typeface="Wingdings" panose="05000000000000000000" pitchFamily="2" charset="2"/>
              </a:rPr>
              <a:t>Use of these historic piers could be a costly engineering challenge due to construction style</a:t>
            </a:r>
            <a:endParaRPr lang="en-US" sz="1600">
              <a:cs typeface="Arial"/>
            </a:endParaRPr>
          </a:p>
          <a:p>
            <a:pPr marL="342900" indent="-342900">
              <a:spcBef>
                <a:spcPts val="20"/>
              </a:spcBef>
              <a:buFont typeface="Arial" panose="020B0604020202020204" pitchFamily="34" charset="0"/>
              <a:buChar char="•"/>
            </a:pPr>
            <a:endParaRPr lang="en-US" sz="2400" b="1" kern="0" dirty="0">
              <a:solidFill>
                <a:srgbClr val="FE5815"/>
              </a:solidFill>
              <a:cs typeface="Arial"/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2400" b="1" kern="0" dirty="0">
              <a:solidFill>
                <a:srgbClr val="FE5815"/>
              </a:solidFill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360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381000"/>
            <a:ext cx="11176000" cy="533400"/>
          </a:xfrm>
        </p:spPr>
        <p:txBody>
          <a:bodyPr/>
          <a:lstStyle/>
          <a:p>
            <a:r>
              <a:rPr lang="en-US" dirty="0"/>
              <a:t>VSU Alignment – </a:t>
            </a:r>
            <a:r>
              <a:rPr lang="en-US" dirty="0">
                <a:solidFill>
                  <a:srgbClr val="22F2E8"/>
                </a:solidFill>
              </a:rPr>
              <a:t>Aqua Alignment </a:t>
            </a:r>
            <a:r>
              <a:rPr lang="en-US" dirty="0">
                <a:solidFill>
                  <a:srgbClr val="0E3793"/>
                </a:solidFill>
              </a:rPr>
              <a:t>(Pros/Cons)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Virginia Department of Transportation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7296" y="931025"/>
            <a:ext cx="6934200" cy="53220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8948" y="1496567"/>
            <a:ext cx="6106377" cy="299126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D3E57F9-8542-405B-FF04-940BBEF55B8E}"/>
              </a:ext>
            </a:extLst>
          </p:cNvPr>
          <p:cNvSpPr/>
          <p:nvPr/>
        </p:nvSpPr>
        <p:spPr>
          <a:xfrm>
            <a:off x="157104" y="1066800"/>
            <a:ext cx="4381030" cy="520142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800" kern="0" dirty="0">
                <a:latin typeface="Arial"/>
                <a:ea typeface="ＭＳ Ｐゴシック"/>
                <a:sym typeface="Wingdings" panose="05000000000000000000" pitchFamily="2" charset="2"/>
              </a:rPr>
              <a:t>Pros - </a:t>
            </a:r>
            <a:endParaRPr lang="en-US" sz="1800" dirty="0">
              <a:solidFill>
                <a:srgbClr val="0060AA"/>
              </a:solidFill>
              <a:latin typeface="Arial"/>
              <a:ea typeface="ＭＳ Ｐゴシック"/>
              <a:cs typeface="Arial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kern="0" dirty="0">
                <a:latin typeface="Arial"/>
                <a:ea typeface="ＭＳ Ｐゴシック"/>
                <a:sym typeface="Wingdings" panose="05000000000000000000" pitchFamily="2" charset="2"/>
              </a:rPr>
              <a:t>Re-purpose historic train trestle piers</a:t>
            </a:r>
            <a:endParaRPr lang="en-US" sz="1600">
              <a:cs typeface="Arial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kern="0" dirty="0">
                <a:latin typeface="Arial"/>
                <a:ea typeface="ＭＳ Ｐゴシック"/>
                <a:cs typeface="Arial"/>
              </a:rPr>
              <a:t>Piers appear to be in great shape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kern="0" dirty="0">
                <a:latin typeface="Arial"/>
                <a:ea typeface="ＭＳ Ｐゴシック"/>
                <a:cs typeface="Arial"/>
              </a:rPr>
              <a:t>Relatively easy engineering for bridge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kern="0" dirty="0">
                <a:latin typeface="Arial"/>
                <a:ea typeface="ＭＳ Ｐゴシック"/>
                <a:cs typeface="Arial"/>
              </a:rPr>
              <a:t>Relatively short spans across the Appomattox (85' and 103')</a:t>
            </a:r>
            <a:endParaRPr lang="en-US" sz="1600" dirty="0">
              <a:cs typeface="Arial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kern="0" dirty="0">
                <a:latin typeface="Arial"/>
                <a:ea typeface="ＭＳ Ｐゴシック"/>
                <a:sym typeface="Wingdings" panose="05000000000000000000" pitchFamily="2" charset="2"/>
              </a:rPr>
              <a:t>Impacts to Cultural Resources greatly reduced</a:t>
            </a:r>
            <a:endParaRPr lang="en-US" sz="1600">
              <a:cs typeface="Arial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kern="0" dirty="0">
                <a:latin typeface="Arial"/>
                <a:ea typeface="ＭＳ Ｐゴシック"/>
                <a:cs typeface="Arial"/>
              </a:rPr>
              <a:t>Will tie in to ART more efficiently</a:t>
            </a:r>
            <a:endParaRPr lang="en-US" sz="1600" kern="0" dirty="0">
              <a:cs typeface="Arial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kern="0" dirty="0">
                <a:latin typeface="Arial"/>
                <a:ea typeface="ＭＳ Ｐゴシック"/>
                <a:cs typeface="Arial"/>
              </a:rPr>
              <a:t>Avoids VOF plat</a:t>
            </a:r>
            <a:endParaRPr lang="en-US" sz="1600" kern="0" dirty="0">
              <a:cs typeface="Arial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kern="0" dirty="0">
                <a:latin typeface="Arial"/>
                <a:ea typeface="ＭＳ Ｐゴシック"/>
                <a:cs typeface="Arial"/>
              </a:rPr>
              <a:t>Significant portion of this alignment is already in public right of way</a:t>
            </a:r>
            <a:endParaRPr lang="en-US" sz="1600" kern="0" dirty="0">
              <a:cs typeface="Arial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600" dirty="0">
              <a:cs typeface="Arial" charset="0"/>
            </a:endParaRPr>
          </a:p>
          <a:p>
            <a:r>
              <a:rPr lang="en-US" sz="1800" kern="0" dirty="0">
                <a:latin typeface="Arial"/>
                <a:ea typeface="ＭＳ Ｐゴシック"/>
                <a:cs typeface="Arial"/>
              </a:rPr>
              <a:t>Cons - </a:t>
            </a:r>
            <a:endParaRPr lang="en-US" sz="1800">
              <a:cs typeface="Arial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kern="0" dirty="0">
                <a:latin typeface="Arial"/>
                <a:ea typeface="ＭＳ Ｐゴシック"/>
                <a:cs typeface="Arial"/>
              </a:rPr>
              <a:t>Dealing with Dominion for access to their small portion of the alignment</a:t>
            </a:r>
            <a:endParaRPr lang="en-US" sz="1600" kern="0" dirty="0">
              <a:cs typeface="Arial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kern="0" dirty="0">
                <a:latin typeface="Arial"/>
                <a:ea typeface="ＭＳ Ｐゴシック"/>
                <a:sym typeface="Wingdings" panose="05000000000000000000" pitchFamily="2" charset="2"/>
              </a:rPr>
              <a:t>Coordination with the railroad</a:t>
            </a:r>
            <a:endParaRPr lang="en-US" sz="1600" kern="0" dirty="0"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kern="0" dirty="0">
                <a:latin typeface="Arial"/>
                <a:ea typeface="ＭＳ Ｐゴシック"/>
                <a:sym typeface="Wingdings" panose="05000000000000000000" pitchFamily="2" charset="2"/>
              </a:rPr>
              <a:t>Likely to </a:t>
            </a:r>
            <a:r>
              <a:rPr lang="en-US" sz="1600" kern="0" dirty="0">
                <a:latin typeface="Arial"/>
                <a:ea typeface="ＭＳ Ｐゴシック"/>
                <a:cs typeface="Arial"/>
              </a:rPr>
              <a:t>require additional bridge over Fleets Branch</a:t>
            </a:r>
            <a:endParaRPr lang="en-US" sz="1600" kern="0">
              <a:cs typeface="Arial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400" b="1" kern="0" dirty="0">
              <a:solidFill>
                <a:srgbClr val="FE5815"/>
              </a:solidFill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48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381000"/>
            <a:ext cx="11176000" cy="533400"/>
          </a:xfrm>
        </p:spPr>
        <p:txBody>
          <a:bodyPr/>
          <a:lstStyle/>
          <a:p>
            <a:r>
              <a:rPr lang="en-US" dirty="0"/>
              <a:t>Appomattox Crossing Alignment – Next Steps 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Virginia Department of Transportation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7200" y="1066800"/>
            <a:ext cx="10076274" cy="378565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sz="2400" b="1" u="sng" kern="0" dirty="0">
                <a:solidFill>
                  <a:srgbClr val="0E3793"/>
                </a:solidFill>
                <a:latin typeface="Arial"/>
                <a:ea typeface="ＭＳ Ｐゴシック"/>
              </a:rPr>
              <a:t>Goal is to stay on schedule for completing NEPA document</a:t>
            </a: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b="1" kern="0" dirty="0">
                <a:solidFill>
                  <a:srgbClr val="FE5815"/>
                </a:solidFill>
                <a:latin typeface="Arial"/>
                <a:ea typeface="ＭＳ Ｐゴシック"/>
                <a:sym typeface="Wingdings" panose="05000000000000000000" pitchFamily="2" charset="2"/>
              </a:rPr>
              <a:t>Environmental Study Area has been expanded to encompass both new alternatives</a:t>
            </a:r>
            <a:endParaRPr lang="en-US" sz="2400" b="1" kern="0" dirty="0">
              <a:solidFill>
                <a:srgbClr val="FE5815"/>
              </a:solidFill>
              <a:latin typeface="Arial"/>
              <a:ea typeface="ＭＳ Ｐゴシック"/>
              <a:cs typeface="Arial"/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b="1" kern="0" dirty="0">
                <a:solidFill>
                  <a:srgbClr val="FE5815"/>
                </a:solidFill>
                <a:latin typeface="Arial"/>
                <a:ea typeface="ＭＳ Ｐゴシック"/>
                <a:cs typeface="Arial"/>
              </a:rPr>
              <a:t>Cultural resources and Wetland Field Surveys on the new locations are already underway</a:t>
            </a: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b="1" kern="0" dirty="0">
                <a:solidFill>
                  <a:srgbClr val="FE5815"/>
                </a:solidFill>
                <a:latin typeface="Arial"/>
                <a:ea typeface="ＭＳ Ｐゴシック"/>
                <a:sym typeface="Wingdings" panose="05000000000000000000" pitchFamily="2" charset="2"/>
              </a:rPr>
              <a:t>Development of a conceptual bridge design to present to VDHR is underway</a:t>
            </a:r>
            <a:endParaRPr lang="en-US" sz="2400" b="1" kern="0" dirty="0">
              <a:solidFill>
                <a:srgbClr val="FE5815"/>
              </a:solidFill>
              <a:latin typeface="Arial"/>
              <a:ea typeface="ＭＳ Ｐゴシック"/>
              <a:cs typeface="Arial"/>
            </a:endParaRP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b="1" kern="0" dirty="0">
                <a:solidFill>
                  <a:srgbClr val="FE5815"/>
                </a:solidFill>
                <a:latin typeface="Arial"/>
                <a:ea typeface="ＭＳ Ｐゴシック"/>
                <a:sym typeface="Wingdings" panose="05000000000000000000" pitchFamily="2" charset="2"/>
              </a:rPr>
              <a:t>VSU is open to discussing potential alignment shifts</a:t>
            </a:r>
            <a:endParaRPr lang="en-US" sz="2400" b="1" kern="0" dirty="0">
              <a:solidFill>
                <a:srgbClr val="FE5815"/>
              </a:solidFill>
              <a:latin typeface="Arial"/>
              <a:ea typeface="ＭＳ Ｐゴシック"/>
              <a:cs typeface="Arial"/>
            </a:endParaRPr>
          </a:p>
          <a:p>
            <a:pPr marL="342900" lvl="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2400" b="1" kern="0" dirty="0">
              <a:solidFill>
                <a:srgbClr val="FE5815"/>
              </a:solidFill>
              <a:latin typeface="Arial"/>
              <a:ea typeface="ＭＳ Ｐゴシック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20461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theme/theme1.xml><?xml version="1.0" encoding="utf-8"?>
<a:theme xmlns:a="http://schemas.openxmlformats.org/drawingml/2006/main" name="VDOTPowerPointTemplate (1)">
  <a:themeElements>
    <a:clrScheme name="VDOT">
      <a:dk1>
        <a:srgbClr val="0060AA"/>
      </a:dk1>
      <a:lt1>
        <a:srgbClr val="FFFFFF"/>
      </a:lt1>
      <a:dk2>
        <a:srgbClr val="F47735"/>
      </a:dk2>
      <a:lt2>
        <a:srgbClr val="2D2015"/>
      </a:lt2>
      <a:accent1>
        <a:srgbClr val="F47735"/>
      </a:accent1>
      <a:accent2>
        <a:srgbClr val="F79A68"/>
      </a:accent2>
      <a:accent3>
        <a:srgbClr val="FFFFFF"/>
      </a:accent3>
      <a:accent4>
        <a:srgbClr val="005191"/>
      </a:accent4>
      <a:accent5>
        <a:srgbClr val="F8BDAE"/>
      </a:accent5>
      <a:accent6>
        <a:srgbClr val="E08B5E"/>
      </a:accent6>
      <a:hlink>
        <a:srgbClr val="0060AA"/>
      </a:hlink>
      <a:folHlink>
        <a:srgbClr val="949CA1"/>
      </a:folHlink>
    </a:clrScheme>
    <a:fontScheme name="VDOTtemplate1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VDOTtemplate1 1">
        <a:dk1>
          <a:srgbClr val="0060AA"/>
        </a:dk1>
        <a:lt1>
          <a:srgbClr val="FFFFFF"/>
        </a:lt1>
        <a:dk2>
          <a:srgbClr val="F47735"/>
        </a:dk2>
        <a:lt2>
          <a:srgbClr val="2D2015"/>
        </a:lt2>
        <a:accent1>
          <a:srgbClr val="F47735"/>
        </a:accent1>
        <a:accent2>
          <a:srgbClr val="F79A68"/>
        </a:accent2>
        <a:accent3>
          <a:srgbClr val="FFFFFF"/>
        </a:accent3>
        <a:accent4>
          <a:srgbClr val="005191"/>
        </a:accent4>
        <a:accent5>
          <a:srgbClr val="F8BDAE"/>
        </a:accent5>
        <a:accent6>
          <a:srgbClr val="E08B5E"/>
        </a:accent6>
        <a:hlink>
          <a:srgbClr val="0060AA"/>
        </a:hlink>
        <a:folHlink>
          <a:srgbClr val="949C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VDOTPowerPointTemplateWIDE" id="{4BEF9326-C0E6-984D-9DCD-AFEA837E9170}" vid="{6833AFE4-AF01-6E47-B047-A6D93B65F6A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aa1fbd3-d9a2-452f-a32a-eb16614a5d55" xsi:nil="true"/>
    <lcf76f155ced4ddcb4097134ff3c332f xmlns="9eb5fd3a-a868-4ce8-a544-a6e395f01995">
      <Terms xmlns="http://schemas.microsoft.com/office/infopath/2007/PartnerControls"/>
    </lcf76f155ced4ddcb4097134ff3c332f>
    <l0d433197db34f7dad5f55b031021b32 xmlns="9eb5fd3a-a868-4ce8-a544-a6e395f01995">
      <Terms xmlns="http://schemas.microsoft.com/office/infopath/2007/PartnerControls"/>
    </l0d433197db34f7dad5f55b031021b32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4CE1CEB14A8842B2B3654F897A3025" ma:contentTypeVersion="21" ma:contentTypeDescription="Create a new document." ma:contentTypeScope="" ma:versionID="1b3c2c8558f94497c7de9c44a47074b0">
  <xsd:schema xmlns:xsd="http://www.w3.org/2001/XMLSchema" xmlns:xs="http://www.w3.org/2001/XMLSchema" xmlns:p="http://schemas.microsoft.com/office/2006/metadata/properties" xmlns:ns2="9eb5fd3a-a868-4ce8-a544-a6e395f01995" xmlns:ns3="7aa1fbd3-d9a2-452f-a32a-eb16614a5d55" targetNamespace="http://schemas.microsoft.com/office/2006/metadata/properties" ma:root="true" ma:fieldsID="bf772ad3139a22a947ae605ac06c0732" ns2:_="" ns3:_="">
    <xsd:import namespace="9eb5fd3a-a868-4ce8-a544-a6e395f01995"/>
    <xsd:import namespace="7aa1fbd3-d9a2-452f-a32a-eb16614a5d5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MediaServiceLocation" minOccurs="0"/>
                <xsd:element ref="ns2:MediaServiceSearchProperties" minOccurs="0"/>
                <xsd:element ref="ns2:l0d433197db34f7dad5f55b031021b32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b5fd3a-a868-4ce8-a544-a6e395f019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e2df052e-86c4-4c02-be65-70b8acf69b1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0d433197db34f7dad5f55b031021b32" ma:index="27" nillable="true" ma:taxonomy="true" ma:internalName="l0d433197db34f7dad5f55b031021b32" ma:taxonomyFieldName="File_x0020_Tags" ma:displayName="File Tags" ma:readOnly="false" ma:default="" ma:fieldId="{50d43319-7db3-4f7d-ad5f-55b031021b32}" ma:taxonomyMulti="true" ma:sspId="e2df052e-86c4-4c02-be65-70b8acf69b1c" ma:termSetId="2a0f4b85-7aaf-4503-93ba-e7cd3486150f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a1fbd3-d9a2-452f-a32a-eb16614a5d5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1b250fe9-318b-41fa-9c2d-fb37949e11ac}" ma:internalName="TaxCatchAll" ma:showField="CatchAllData" ma:web="7aa1fbd3-d9a2-452f-a32a-eb16614a5d5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0471F20-14DB-48FB-B7C1-0274A7EFC49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DA6F1BA-FBA8-4130-A768-A8542EE289CF}">
  <ds:schemaRefs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terms/"/>
    <ds:schemaRef ds:uri="39c86642-1a84-496c-9bfd-70be7696e836"/>
    <ds:schemaRef ds:uri="f1555cc8-592f-4f1a-9539-ec8081900f82"/>
    <ds:schemaRef ds:uri="http://purl.org/dc/dcmitype/"/>
    <ds:schemaRef ds:uri="http://purl.org/dc/elements/1.1/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5AF7787-DAA2-47B9-B5FE-FC044623002C}"/>
</file>

<file path=docProps/app.xml><?xml version="1.0" encoding="utf-8"?>
<Properties xmlns="http://schemas.openxmlformats.org/officeDocument/2006/extended-properties" xmlns:vt="http://schemas.openxmlformats.org/officeDocument/2006/docPropsVTypes">
  <Template>VDOTPowerPointTemplate (1)</Template>
  <TotalTime>13360</TotalTime>
  <Words>517</Words>
  <Application>Microsoft Office PowerPoint</Application>
  <PresentationFormat>Widescreen</PresentationFormat>
  <Paragraphs>81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Comic Sans MS</vt:lpstr>
      <vt:lpstr>VDOTPowerPointTemplate (1)</vt:lpstr>
      <vt:lpstr>DB#1 – Northern Section</vt:lpstr>
      <vt:lpstr>DB#3 – Southern Section</vt:lpstr>
      <vt:lpstr>DB#3 – Southern Section</vt:lpstr>
      <vt:lpstr>DB#2 – Southern Section – Appomattox River Crossing Cultural Resources Concerns </vt:lpstr>
      <vt:lpstr>VSU Alignment – Cultural Resources Concerns </vt:lpstr>
      <vt:lpstr>VSU Alignment –  Possible Avoidance Alternatives </vt:lpstr>
      <vt:lpstr>VSU Alignment – Green Alignment (Pros/Cons) </vt:lpstr>
      <vt:lpstr>VSU Alignment – Aqua Alignment (Pros/Cons) </vt:lpstr>
      <vt:lpstr>Appomattox Crossing Alignment – Next Steps </vt:lpstr>
    </vt:vector>
  </TitlesOfParts>
  <Company>Virginia IT Infrastructure Partnership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Cockrell, Holly (VDOT)</dc:creator>
  <cp:keywords>VDOT template; PowerPoint template; VDOT PowerPoint</cp:keywords>
  <cp:lastModifiedBy>McAdory, Liz (VDOT)</cp:lastModifiedBy>
  <cp:revision>209</cp:revision>
  <cp:lastPrinted>2016-11-09T20:24:52Z</cp:lastPrinted>
  <dcterms:created xsi:type="dcterms:W3CDTF">2019-08-02T20:39:23Z</dcterms:created>
  <dcterms:modified xsi:type="dcterms:W3CDTF">2023-06-08T18:57:36Z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0x010100C24CE1CEB14A8842B2B3654F897A3025</vt:lpwstr>
  </property>
  <property fmtid="{D5CDD505-2E9C-101B-9397-08002B2CF9AE}" pid="3" name="TaxKeyword">
    <vt:lpwstr>7226;#VDOT PowerPoint|e419e7ed-8b7d-48ae-9eca-519777a20d1d;#1255;#PowerPoint template|cf4b8738-cccb-465e-ad88-d3daca1c2410;#7227;#VDOT template|37aaf80a-a557-47ad-b17b-163a03800fc0</vt:lpwstr>
  </property>
  <property fmtid="{D5CDD505-2E9C-101B-9397-08002B2CF9AE}" pid="4" name="vdotDocumentType">
    <vt:lpwstr>5;#Not Vital Record|093eb48e-9bd5-43e3-bb5e-eb2a8662516a</vt:lpwstr>
  </property>
  <property fmtid="{D5CDD505-2E9C-101B-9397-08002B2CF9AE}" pid="5" name="vdotDivision">
    <vt:lpwstr>95;#Public Affairs|ad754f04-afdb-498e-b856-7903481e82cd</vt:lpwstr>
  </property>
  <property fmtid="{D5CDD505-2E9C-101B-9397-08002B2CF9AE}" pid="6" name="_dlc_DocIdItemGuid">
    <vt:lpwstr>9f713551-eac9-4610-ab73-df9a30886e3b</vt:lpwstr>
  </property>
  <property fmtid="{D5CDD505-2E9C-101B-9397-08002B2CF9AE}" pid="7" name="vdotDocumentOwner">
    <vt:lpwstr>2;#Division Administrator|7f1069d7-14e6-4d28-bffd-f0829fa67576</vt:lpwstr>
  </property>
  <property fmtid="{D5CDD505-2E9C-101B-9397-08002B2CF9AE}" pid="8" name="vdotDocumentDescriptor">
    <vt:lpwstr>812;#Template|f983bc4d-9bd6-40f3-96b9-9a14a1cfd89d</vt:lpwstr>
  </property>
  <property fmtid="{D5CDD505-2E9C-101B-9397-08002B2CF9AE}" pid="9" name="Order">
    <vt:r8>6500</vt:r8>
  </property>
  <property fmtid="{D5CDD505-2E9C-101B-9397-08002B2CF9AE}" pid="10" name="vdotAuthority0">
    <vt:lpwstr/>
  </property>
  <property fmtid="{D5CDD505-2E9C-101B-9397-08002B2CF9AE}" pid="11" name="vdotAudience">
    <vt:lpwstr>4;#Internal and External|bd468127-f865-41ec-8cae-906ac913ec73</vt:lpwstr>
  </property>
  <property fmtid="{D5CDD505-2E9C-101B-9397-08002B2CF9AE}" pid="12" name="vdotPrimaryCategory">
    <vt:lpwstr>434;#Presentation|17ad0728-ca9f-42a6-a3de-52c6acd6059c</vt:lpwstr>
  </property>
  <property fmtid="{D5CDD505-2E9C-101B-9397-08002B2CF9AE}" pid="13" name="vdotNonGovernanceCategory">
    <vt:lpwstr>433;#Presentation|17ad0728-ca9f-42a6-a3de-52c6acd6059c</vt:lpwstr>
  </property>
  <property fmtid="{D5CDD505-2E9C-101B-9397-08002B2CF9AE}" pid="14" name="vdotVDOTOffice">
    <vt:lpwstr>1189;#Communications|ad754f04-afdb-498e-b856-7903481e82cd</vt:lpwstr>
  </property>
  <property fmtid="{D5CDD505-2E9C-101B-9397-08002B2CF9AE}" pid="15" name="vdotAddCategories">
    <vt:lpwstr/>
  </property>
  <property fmtid="{D5CDD505-2E9C-101B-9397-08002B2CF9AE}" pid="16" name="vdotDocumentOwnership">
    <vt:lpwstr>3;#Division Administrator|7f1069d7-14e6-4d28-bffd-f0829fa67576</vt:lpwstr>
  </property>
  <property fmtid="{D5CDD505-2E9C-101B-9397-08002B2CF9AE}" pid="17" name="vdotDateOfReview">
    <vt:lpwstr>5;#One Year|326c3b65-1246-458f-bba5-086cf61f7a39</vt:lpwstr>
  </property>
  <property fmtid="{D5CDD505-2E9C-101B-9397-08002B2CF9AE}" pid="18" name="vdotAuthority">
    <vt:lpwstr/>
  </property>
  <property fmtid="{D5CDD505-2E9C-101B-9397-08002B2CF9AE}" pid="19" name="_dlc_DocIdPersistId">
    <vt:bool>true</vt:bool>
  </property>
</Properties>
</file>